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320" r:id="rId3"/>
    <p:sldId id="321" r:id="rId4"/>
    <p:sldId id="322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31" r:id="rId13"/>
    <p:sldId id="332" r:id="rId14"/>
    <p:sldId id="333" r:id="rId15"/>
    <p:sldId id="334" r:id="rId16"/>
    <p:sldId id="335" r:id="rId17"/>
    <p:sldId id="359" r:id="rId18"/>
    <p:sldId id="360" r:id="rId19"/>
    <p:sldId id="336" r:id="rId20"/>
    <p:sldId id="337" r:id="rId21"/>
    <p:sldId id="338" r:id="rId22"/>
    <p:sldId id="339" r:id="rId23"/>
    <p:sldId id="340" r:id="rId24"/>
    <p:sldId id="342" r:id="rId25"/>
    <p:sldId id="343" r:id="rId26"/>
    <p:sldId id="345" r:id="rId27"/>
    <p:sldId id="346" r:id="rId28"/>
    <p:sldId id="349" r:id="rId29"/>
    <p:sldId id="350" r:id="rId30"/>
    <p:sldId id="351" r:id="rId31"/>
    <p:sldId id="352" r:id="rId32"/>
    <p:sldId id="353" r:id="rId33"/>
    <p:sldId id="354" r:id="rId34"/>
    <p:sldId id="355" r:id="rId35"/>
    <p:sldId id="356" r:id="rId36"/>
    <p:sldId id="357" r:id="rId37"/>
    <p:sldId id="358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588"/>
    <a:srgbClr val="B2B1B1"/>
    <a:srgbClr val="A9A9A9"/>
    <a:srgbClr val="FDC1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33" d="100"/>
          <a:sy n="133" d="100"/>
        </p:scale>
        <p:origin x="-132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5D75C8-9143-034F-A881-28BD741125ED}" type="datetimeFigureOut">
              <a:rPr lang="en-US" smtClean="0"/>
              <a:t>17/06/04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1C7C12-E0A9-AD40-9F94-90816E124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13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17543AC-5282-8841-A56A-BF0161CAC674}" type="slidenum">
              <a:rPr lang="en-US" sz="1200"/>
              <a:pPr/>
              <a:t>10</a:t>
            </a:fld>
            <a:endParaRPr lang="en-US" sz="1200"/>
          </a:p>
        </p:txBody>
      </p:sp>
      <p:sp>
        <p:nvSpPr>
          <p:cNvPr id="9113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17543AC-5282-8841-A56A-BF0161CAC674}" type="slidenum">
              <a:rPr lang="en-US" sz="1200"/>
              <a:pPr/>
              <a:t>11</a:t>
            </a:fld>
            <a:endParaRPr lang="en-US" sz="1200"/>
          </a:p>
        </p:txBody>
      </p:sp>
      <p:sp>
        <p:nvSpPr>
          <p:cNvPr id="9113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F9DB47A-E96A-2449-8ABA-F7E0922956B5}" type="slidenum">
              <a:rPr lang="en-US" sz="1200"/>
              <a:pPr/>
              <a:t>36</a:t>
            </a:fld>
            <a:endParaRPr lang="en-US" sz="1200"/>
          </a:p>
        </p:txBody>
      </p:sp>
      <p:sp>
        <p:nvSpPr>
          <p:cNvPr id="1034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EB9FA-778A-DB41-BFD2-1F67B917D3D0}" type="datetimeFigureOut">
              <a:rPr lang="en-US" smtClean="0"/>
              <a:t>17/06/04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B81F4-5265-474B-8689-A0148A866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043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EB9FA-778A-DB41-BFD2-1F67B917D3D0}" type="datetimeFigureOut">
              <a:rPr lang="en-US" smtClean="0"/>
              <a:t>17/06/04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B81F4-5265-474B-8689-A0148A866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62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EB9FA-778A-DB41-BFD2-1F67B917D3D0}" type="datetimeFigureOut">
              <a:rPr lang="en-US" smtClean="0"/>
              <a:t>17/06/04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B81F4-5265-474B-8689-A0148A866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EB9FA-778A-DB41-BFD2-1F67B917D3D0}" type="datetimeFigureOut">
              <a:rPr lang="en-US" smtClean="0"/>
              <a:t>17/06/04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B81F4-5265-474B-8689-A0148A866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864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EB9FA-778A-DB41-BFD2-1F67B917D3D0}" type="datetimeFigureOut">
              <a:rPr lang="en-US" smtClean="0"/>
              <a:t>17/06/04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B81F4-5265-474B-8689-A0148A866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920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EB9FA-778A-DB41-BFD2-1F67B917D3D0}" type="datetimeFigureOut">
              <a:rPr lang="en-US" smtClean="0"/>
              <a:t>17/06/04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B81F4-5265-474B-8689-A0148A866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87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EB9FA-778A-DB41-BFD2-1F67B917D3D0}" type="datetimeFigureOut">
              <a:rPr lang="en-US" smtClean="0"/>
              <a:t>17/06/04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B81F4-5265-474B-8689-A0148A866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48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EB9FA-778A-DB41-BFD2-1F67B917D3D0}" type="datetimeFigureOut">
              <a:rPr lang="en-US" smtClean="0"/>
              <a:t>17/06/04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B81F4-5265-474B-8689-A0148A866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43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EB9FA-778A-DB41-BFD2-1F67B917D3D0}" type="datetimeFigureOut">
              <a:rPr lang="en-US" smtClean="0"/>
              <a:t>17/06/04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B81F4-5265-474B-8689-A0148A866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872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EB9FA-778A-DB41-BFD2-1F67B917D3D0}" type="datetimeFigureOut">
              <a:rPr lang="en-US" smtClean="0"/>
              <a:t>17/06/04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B81F4-5265-474B-8689-A0148A866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167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EB9FA-778A-DB41-BFD2-1F67B917D3D0}" type="datetimeFigureOut">
              <a:rPr lang="en-US" smtClean="0"/>
              <a:t>17/06/04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B81F4-5265-474B-8689-A0148A866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766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EB9FA-778A-DB41-BFD2-1F67B917D3D0}" type="datetimeFigureOut">
              <a:rPr lang="en-US" smtClean="0"/>
              <a:t>17/06/04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B81F4-5265-474B-8689-A0148A866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924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hyperlink" Target="http://www.egeotraces.org/scenes/SAtl_Fe_D_CONC_BOTTLE.html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egeotraces.org/scenes/NAtl_Fe_D_CONC_BOTTLE.html" TargetMode="External"/><Relationship Id="rId3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008" y="915178"/>
            <a:ext cx="5756051" cy="5756051"/>
          </a:xfrm>
          <a:prstGeom prst="rect">
            <a:avLst/>
          </a:prstGeom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0" y="117228"/>
            <a:ext cx="9144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3600" b="1" dirty="0" smtClean="0">
                <a:solidFill>
                  <a:srgbClr val="241EFF"/>
                </a:solidFill>
                <a:latin typeface="Arial"/>
                <a:cs typeface="Arial"/>
              </a:rPr>
              <a:t>Nutrients and productivity </a:t>
            </a:r>
            <a:r>
              <a:rPr kumimoji="1" lang="en-US" sz="3600" b="1" dirty="0" smtClean="0">
                <a:solidFill>
                  <a:srgbClr val="241EFF"/>
                </a:solidFill>
                <a:latin typeface="Arial"/>
                <a:cs typeface="Arial"/>
              </a:rPr>
              <a:t>V</a:t>
            </a:r>
            <a:endParaRPr kumimoji="1" lang="en-US" sz="3600" b="1" dirty="0" smtClean="0">
              <a:solidFill>
                <a:srgbClr val="241EFF"/>
              </a:solidFill>
              <a:latin typeface="Arial"/>
              <a:cs typeface="Arial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sz="3600" b="1" dirty="0" smtClean="0">
              <a:solidFill>
                <a:srgbClr val="241EFF"/>
              </a:solidFill>
              <a:latin typeface="Arial"/>
              <a:cs typeface="Arial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63770" y="1137253"/>
            <a:ext cx="83058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2800" b="1" dirty="0" smtClean="0">
                <a:solidFill>
                  <a:srgbClr val="1F497D"/>
                </a:solidFill>
                <a:latin typeface="Arial"/>
                <a:cs typeface="Arial"/>
              </a:rPr>
              <a:t>5 </a:t>
            </a:r>
            <a:r>
              <a:rPr kumimoji="1" lang="en-US" sz="2800" b="1" dirty="0" smtClean="0">
                <a:solidFill>
                  <a:srgbClr val="1F497D"/>
                </a:solidFill>
                <a:latin typeface="Arial"/>
                <a:cs typeface="Arial"/>
              </a:rPr>
              <a:t>June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2800" b="1" dirty="0" smtClean="0">
                <a:solidFill>
                  <a:srgbClr val="1F497D"/>
                </a:solidFill>
                <a:latin typeface="Arial"/>
                <a:cs typeface="Arial"/>
              </a:rPr>
              <a:t>2017</a:t>
            </a:r>
            <a:endParaRPr kumimoji="1" lang="en-US" sz="2800" b="1" dirty="0">
              <a:solidFill>
                <a:srgbClr val="1F497D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4236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994" name="Rectangle 2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634186" y="830132"/>
            <a:ext cx="7396480" cy="5943600"/>
            <a:chOff x="0" y="0"/>
            <a:chExt cx="8534400" cy="6858000"/>
          </a:xfrm>
        </p:grpSpPr>
        <p:pic>
          <p:nvPicPr>
            <p:cNvPr id="9011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429000"/>
              <a:ext cx="8534400" cy="3429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011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534400" cy="3429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01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666" y="609600"/>
            <a:ext cx="6350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-2631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>
                <a:solidFill>
                  <a:srgbClr val="0000FF"/>
                </a:solidFill>
                <a:latin typeface="Arial"/>
                <a:ea typeface="+mj-ea"/>
                <a:cs typeface="Arial"/>
              </a:rPr>
              <a:t>Global nutrient consumption</a:t>
            </a:r>
            <a:endParaRPr kumimoji="0" lang="en-US" sz="3200" b="1" i="1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11" name="Text Box 6"/>
          <p:cNvSpPr txBox="1">
            <a:spLocks noGrp="1" noChangeArrowheads="1"/>
          </p:cNvSpPr>
          <p:nvPr>
            <p:ph type="ctrTitle"/>
          </p:nvPr>
        </p:nvSpPr>
        <p:spPr>
          <a:xfrm>
            <a:off x="589363" y="3371030"/>
            <a:ext cx="4075390" cy="457200"/>
          </a:xfrm>
        </p:spPr>
        <p:txBody>
          <a:bodyPr>
            <a:normAutofit/>
          </a:bodyPr>
          <a:lstStyle/>
          <a:p>
            <a:pPr algn="l">
              <a:spcBef>
                <a:spcPct val="50000"/>
              </a:spcBef>
            </a:pPr>
            <a:r>
              <a:rPr lang="en-US" sz="2400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NO</a:t>
            </a:r>
            <a:r>
              <a:rPr lang="en-US" sz="2400" baseline="-25000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3</a:t>
            </a:r>
            <a:r>
              <a:rPr lang="en-US" sz="2400" baseline="30000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-</a:t>
            </a:r>
            <a:r>
              <a:rPr lang="en-US" sz="2400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 (annual </a:t>
            </a:r>
            <a:r>
              <a:rPr lang="en-US" sz="24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maximum</a:t>
            </a:r>
            <a:r>
              <a:rPr lang="en-US" sz="2400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)</a:t>
            </a:r>
            <a:endParaRPr lang="en-US" sz="2400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645224" y="6329895"/>
            <a:ext cx="388115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NO</a:t>
            </a:r>
            <a:r>
              <a:rPr lang="en-US" baseline="-25000" dirty="0">
                <a:solidFill>
                  <a:srgbClr val="000000"/>
                </a:solidFill>
                <a:latin typeface="Arial"/>
                <a:cs typeface="Arial"/>
              </a:rPr>
              <a:t>3</a:t>
            </a:r>
            <a:r>
              <a:rPr lang="en-US" baseline="30000" dirty="0">
                <a:solidFill>
                  <a:srgbClr val="000000"/>
                </a:solidFill>
                <a:latin typeface="Arial"/>
                <a:cs typeface="Arial"/>
              </a:rPr>
              <a:t>-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(annual </a:t>
            </a:r>
            <a:r>
              <a:rPr lang="en-US" b="1" dirty="0" smtClean="0">
                <a:solidFill>
                  <a:srgbClr val="000000"/>
                </a:solidFill>
                <a:latin typeface="Arial"/>
                <a:cs typeface="Arial"/>
              </a:rPr>
              <a:t>minimum</a:t>
            </a:r>
            <a:r>
              <a:rPr lang="en-US" dirty="0" smtClean="0">
                <a:solidFill>
                  <a:srgbClr val="000000"/>
                </a:solidFill>
                <a:latin typeface="Arial"/>
                <a:cs typeface="Arial"/>
              </a:rPr>
              <a:t>)</a:t>
            </a:r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>
          <a:xfrm>
            <a:off x="7679142" y="154954"/>
            <a:ext cx="1464858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ct val="50000"/>
              </a:spcBef>
            </a:pPr>
            <a:r>
              <a:rPr lang="en-US" sz="1800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[NO</a:t>
            </a:r>
            <a:r>
              <a:rPr lang="en-US" sz="1800" baseline="-25000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3</a:t>
            </a:r>
            <a:r>
              <a:rPr lang="en-US" sz="1800" baseline="30000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-</a:t>
            </a:r>
            <a:r>
              <a:rPr lang="en-US" sz="1800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] (</a:t>
            </a:r>
            <a:r>
              <a:rPr lang="en-US" sz="1800" dirty="0" err="1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μM</a:t>
            </a:r>
            <a:r>
              <a:rPr lang="en-US" sz="1800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)</a:t>
            </a:r>
            <a:endParaRPr lang="en-US" sz="1800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11816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994" name="Rectangle 2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634186" y="830132"/>
            <a:ext cx="7396480" cy="5943600"/>
            <a:chOff x="0" y="0"/>
            <a:chExt cx="8534400" cy="6858000"/>
          </a:xfrm>
        </p:grpSpPr>
        <p:pic>
          <p:nvPicPr>
            <p:cNvPr id="9011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429000"/>
              <a:ext cx="8534400" cy="3429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011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534400" cy="3429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01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666" y="609600"/>
            <a:ext cx="6350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8998" name="Text Box 6"/>
          <p:cNvSpPr txBox="1">
            <a:spLocks noGrp="1" noChangeArrowheads="1"/>
          </p:cNvSpPr>
          <p:nvPr>
            <p:ph type="ctrTitle"/>
          </p:nvPr>
        </p:nvSpPr>
        <p:spPr>
          <a:xfrm>
            <a:off x="589363" y="3371030"/>
            <a:ext cx="4075390" cy="457200"/>
          </a:xfrm>
        </p:spPr>
        <p:txBody>
          <a:bodyPr>
            <a:normAutofit/>
          </a:bodyPr>
          <a:lstStyle/>
          <a:p>
            <a:pPr algn="l">
              <a:spcBef>
                <a:spcPct val="50000"/>
              </a:spcBef>
            </a:pPr>
            <a:r>
              <a:rPr lang="en-US" sz="2400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NO</a:t>
            </a:r>
            <a:r>
              <a:rPr lang="en-US" sz="2400" baseline="-25000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3</a:t>
            </a:r>
            <a:r>
              <a:rPr lang="en-US" sz="2400" baseline="30000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-</a:t>
            </a:r>
            <a:r>
              <a:rPr lang="en-US" sz="2400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 (annual </a:t>
            </a:r>
            <a:r>
              <a:rPr lang="en-US" sz="24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maximum</a:t>
            </a:r>
            <a:r>
              <a:rPr lang="en-US" sz="2400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)</a:t>
            </a:r>
            <a:endParaRPr lang="en-US" sz="2400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90119" name="Text Box 7"/>
          <p:cNvSpPr txBox="1">
            <a:spLocks noChangeArrowheads="1"/>
          </p:cNvSpPr>
          <p:nvPr/>
        </p:nvSpPr>
        <p:spPr bwMode="auto">
          <a:xfrm>
            <a:off x="645224" y="6329895"/>
            <a:ext cx="388115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NO</a:t>
            </a:r>
            <a:r>
              <a:rPr lang="en-US" baseline="-25000" dirty="0">
                <a:solidFill>
                  <a:srgbClr val="000000"/>
                </a:solidFill>
                <a:latin typeface="Arial"/>
                <a:cs typeface="Arial"/>
              </a:rPr>
              <a:t>3</a:t>
            </a:r>
            <a:r>
              <a:rPr lang="en-US" baseline="30000" dirty="0">
                <a:solidFill>
                  <a:srgbClr val="000000"/>
                </a:solidFill>
                <a:latin typeface="Arial"/>
                <a:cs typeface="Arial"/>
              </a:rPr>
              <a:t>-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(annual </a:t>
            </a:r>
            <a:r>
              <a:rPr lang="en-US" b="1" dirty="0" smtClean="0">
                <a:solidFill>
                  <a:srgbClr val="000000"/>
                </a:solidFill>
                <a:latin typeface="Arial"/>
                <a:cs typeface="Arial"/>
              </a:rPr>
              <a:t>minimum</a:t>
            </a:r>
            <a:r>
              <a:rPr lang="en-US" dirty="0" smtClean="0">
                <a:solidFill>
                  <a:srgbClr val="000000"/>
                </a:solidFill>
                <a:latin typeface="Arial"/>
                <a:cs typeface="Arial"/>
              </a:rPr>
              <a:t>)</a:t>
            </a:r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-2631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>
                <a:solidFill>
                  <a:srgbClr val="0000FF"/>
                </a:solidFill>
                <a:latin typeface="Arial"/>
                <a:ea typeface="+mj-ea"/>
                <a:cs typeface="Arial"/>
              </a:rPr>
              <a:t>Global nutrient consumption</a:t>
            </a:r>
            <a:endParaRPr kumimoji="0" lang="en-US" sz="3200" b="1" i="1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517242" y="4156862"/>
            <a:ext cx="1793905" cy="636589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75791" y="5018706"/>
            <a:ext cx="1793905" cy="636589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645224" y="6006352"/>
            <a:ext cx="7385442" cy="812203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>
          <a:xfrm>
            <a:off x="7679142" y="154954"/>
            <a:ext cx="1464858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ct val="50000"/>
              </a:spcBef>
            </a:pPr>
            <a:r>
              <a:rPr lang="en-US" sz="1800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[NO</a:t>
            </a:r>
            <a:r>
              <a:rPr lang="en-US" sz="1800" baseline="-25000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3</a:t>
            </a:r>
            <a:r>
              <a:rPr lang="en-US" sz="1800" baseline="30000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-</a:t>
            </a:r>
            <a:r>
              <a:rPr lang="en-US" sz="1800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] (</a:t>
            </a:r>
            <a:r>
              <a:rPr lang="en-US" sz="1800" dirty="0" err="1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μM</a:t>
            </a:r>
            <a:r>
              <a:rPr lang="en-US" sz="1800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)</a:t>
            </a:r>
            <a:endParaRPr lang="en-US" sz="1800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24472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770" y="1005137"/>
            <a:ext cx="6282535" cy="56895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45145" y="6553081"/>
            <a:ext cx="460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 smtClean="0">
                <a:latin typeface="Arial"/>
                <a:cs typeface="Arial"/>
              </a:rPr>
              <a:t>Schlitzer</a:t>
            </a:r>
            <a:r>
              <a:rPr lang="en-US" sz="1400" dirty="0" smtClean="0">
                <a:latin typeface="Arial"/>
                <a:cs typeface="Arial"/>
              </a:rPr>
              <a:t> 2002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730" y="973387"/>
            <a:ext cx="3137848" cy="46166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/>
                <a:cs typeface="Arial"/>
              </a:rPr>
              <a:t>January-March [NO</a:t>
            </a:r>
            <a:r>
              <a:rPr lang="en-US" sz="2400" baseline="-25000" dirty="0" smtClean="0">
                <a:solidFill>
                  <a:srgbClr val="0000FF"/>
                </a:solidFill>
                <a:latin typeface="Arial"/>
                <a:cs typeface="Arial"/>
              </a:rPr>
              <a:t>3</a:t>
            </a:r>
            <a:r>
              <a:rPr lang="en-US" sz="2400" baseline="30000" dirty="0" smtClean="0">
                <a:solidFill>
                  <a:srgbClr val="0000FF"/>
                </a:solidFill>
                <a:latin typeface="Arial"/>
                <a:cs typeface="Arial"/>
              </a:rPr>
              <a:t>-</a:t>
            </a:r>
            <a:r>
              <a:rPr lang="en-US" sz="2400" dirty="0" smtClean="0">
                <a:solidFill>
                  <a:srgbClr val="0000FF"/>
                </a:solidFill>
                <a:latin typeface="Arial"/>
                <a:cs typeface="Arial"/>
              </a:rPr>
              <a:t>]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228306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Southern Ocean HNLC</a:t>
            </a:r>
            <a:endParaRPr lang="en-US" sz="3200" b="1" i="1" baseline="-25000" dirty="0">
              <a:solidFill>
                <a:srgbClr val="0000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8739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770" y="1005137"/>
            <a:ext cx="6282535" cy="56895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45145" y="6553081"/>
            <a:ext cx="460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 smtClean="0">
                <a:latin typeface="Arial"/>
                <a:cs typeface="Arial"/>
              </a:rPr>
              <a:t>Schlitzer</a:t>
            </a:r>
            <a:r>
              <a:rPr lang="en-US" sz="1400" dirty="0" smtClean="0">
                <a:latin typeface="Arial"/>
                <a:cs typeface="Arial"/>
              </a:rPr>
              <a:t> 2002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730" y="973387"/>
            <a:ext cx="3137848" cy="46166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/>
                <a:cs typeface="Arial"/>
              </a:rPr>
              <a:t>January-March [NO</a:t>
            </a:r>
            <a:r>
              <a:rPr lang="en-US" sz="2400" baseline="-25000" dirty="0" smtClean="0">
                <a:solidFill>
                  <a:srgbClr val="0000FF"/>
                </a:solidFill>
                <a:latin typeface="Arial"/>
                <a:cs typeface="Arial"/>
              </a:rPr>
              <a:t>3</a:t>
            </a:r>
            <a:r>
              <a:rPr lang="en-US" sz="2400" baseline="30000" dirty="0" smtClean="0">
                <a:solidFill>
                  <a:srgbClr val="0000FF"/>
                </a:solidFill>
                <a:latin typeface="Arial"/>
                <a:cs typeface="Arial"/>
              </a:rPr>
              <a:t>-</a:t>
            </a:r>
            <a:r>
              <a:rPr lang="en-US" sz="2400" dirty="0" smtClean="0">
                <a:solidFill>
                  <a:srgbClr val="0000FF"/>
                </a:solidFill>
                <a:latin typeface="Arial"/>
                <a:cs typeface="Arial"/>
              </a:rPr>
              <a:t>]</a:t>
            </a:r>
          </a:p>
        </p:txBody>
      </p:sp>
      <p:sp>
        <p:nvSpPr>
          <p:cNvPr id="2" name="Rectangle 1"/>
          <p:cNvSpPr/>
          <p:nvPr/>
        </p:nvSpPr>
        <p:spPr>
          <a:xfrm>
            <a:off x="643276" y="3068161"/>
            <a:ext cx="7884251" cy="1237162"/>
          </a:xfrm>
          <a:prstGeom prst="rect">
            <a:avLst/>
          </a:prstGeom>
          <a:solidFill>
            <a:schemeClr val="bg1"/>
          </a:solidFill>
          <a:ln w="38100" cmpd="sng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43275" y="3104995"/>
            <a:ext cx="78842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00"/>
                </a:solidFill>
                <a:latin typeface="Arial"/>
                <a:cs typeface="Arial"/>
              </a:rPr>
              <a:t>Southern Ocean: </a:t>
            </a:r>
            <a:r>
              <a:rPr lang="en-US" sz="3200" dirty="0" smtClean="0">
                <a:solidFill>
                  <a:srgbClr val="000000"/>
                </a:solidFill>
                <a:latin typeface="Arial"/>
                <a:cs typeface="Arial"/>
              </a:rPr>
              <a:t>“leak” in the global ocean’s biological pump</a:t>
            </a:r>
            <a:endParaRPr lang="en-US" sz="3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228306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Southern Ocean HNLC</a:t>
            </a:r>
            <a:endParaRPr lang="en-US" sz="3200" b="1" i="1" baseline="-25000" dirty="0">
              <a:solidFill>
                <a:srgbClr val="0000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8346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363697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>
                <a:solidFill>
                  <a:srgbClr val="0000FF"/>
                </a:solidFill>
                <a:latin typeface="Arial"/>
                <a:ea typeface="+mj-ea"/>
                <a:cs typeface="Arial"/>
              </a:rPr>
              <a:t>The case for iron</a:t>
            </a:r>
            <a:endParaRPr kumimoji="0" lang="en-US" sz="3200" b="1" i="1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98394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dirty="0" smtClean="0">
                <a:latin typeface="Arial"/>
                <a:cs typeface="Arial"/>
              </a:rPr>
              <a:t>“Give me half a tanker of iron and I’ll give you an ice age”</a:t>
            </a:r>
          </a:p>
          <a:p>
            <a:pPr marL="0" indent="0" algn="r">
              <a:buNone/>
            </a:pPr>
            <a:r>
              <a:rPr lang="en-US" sz="1800" dirty="0" smtClean="0">
                <a:latin typeface="Arial"/>
                <a:cs typeface="Arial"/>
              </a:rPr>
              <a:t>John Martin, 1990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7443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8394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dirty="0" smtClean="0">
                <a:latin typeface="Arial"/>
                <a:cs typeface="Arial"/>
              </a:rPr>
              <a:t>“Give me half a tanker of iron and I’ll give you an ice age”</a:t>
            </a:r>
          </a:p>
          <a:p>
            <a:pPr marL="0" indent="0" algn="r">
              <a:buNone/>
            </a:pPr>
            <a:r>
              <a:rPr lang="en-US" sz="1800" dirty="0" smtClean="0">
                <a:latin typeface="Arial"/>
                <a:cs typeface="Arial"/>
              </a:rPr>
              <a:t>John Martin, 1990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2639"/>
            <a:ext cx="9144000" cy="39955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84835" y="6550223"/>
            <a:ext cx="1571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latin typeface="Arial"/>
                <a:cs typeface="Arial"/>
              </a:rPr>
              <a:t>Martin et al. 1991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363697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>
                <a:solidFill>
                  <a:srgbClr val="0000FF"/>
                </a:solidFill>
                <a:latin typeface="Arial"/>
                <a:ea typeface="+mj-ea"/>
                <a:cs typeface="Arial"/>
              </a:rPr>
              <a:t>The case for iron</a:t>
            </a:r>
            <a:endParaRPr kumimoji="0" lang="en-US" sz="3200" b="1" i="1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04850" y="2832100"/>
            <a:ext cx="514350" cy="139700"/>
          </a:xfrm>
          <a:prstGeom prst="rect">
            <a:avLst/>
          </a:prstGeom>
          <a:solidFill>
            <a:srgbClr val="FF0000">
              <a:alpha val="44000"/>
            </a:srgbClr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4850" y="3619500"/>
            <a:ext cx="215900" cy="139700"/>
          </a:xfrm>
          <a:prstGeom prst="rect">
            <a:avLst/>
          </a:prstGeom>
          <a:solidFill>
            <a:srgbClr val="FF0000">
              <a:alpha val="44000"/>
            </a:srgbClr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4850" y="4394200"/>
            <a:ext cx="374650" cy="139700"/>
          </a:xfrm>
          <a:prstGeom prst="rect">
            <a:avLst/>
          </a:prstGeom>
          <a:solidFill>
            <a:srgbClr val="FF0000">
              <a:alpha val="44000"/>
            </a:srgbClr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04850" y="5175250"/>
            <a:ext cx="457200" cy="139700"/>
          </a:xfrm>
          <a:prstGeom prst="rect">
            <a:avLst/>
          </a:prstGeom>
          <a:solidFill>
            <a:srgbClr val="FF0000">
              <a:alpha val="44000"/>
            </a:srgbClr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815137" y="2832100"/>
            <a:ext cx="245446" cy="139700"/>
          </a:xfrm>
          <a:prstGeom prst="rect">
            <a:avLst/>
          </a:prstGeom>
          <a:solidFill>
            <a:srgbClr val="FF0000">
              <a:alpha val="44000"/>
            </a:srgbClr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815136" y="3619500"/>
            <a:ext cx="363591" cy="139700"/>
          </a:xfrm>
          <a:prstGeom prst="rect">
            <a:avLst/>
          </a:prstGeom>
          <a:solidFill>
            <a:srgbClr val="FF0000">
              <a:alpha val="44000"/>
            </a:srgbClr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815137" y="4394200"/>
            <a:ext cx="363591" cy="139700"/>
          </a:xfrm>
          <a:prstGeom prst="rect">
            <a:avLst/>
          </a:prstGeom>
          <a:solidFill>
            <a:srgbClr val="FF0000">
              <a:alpha val="44000"/>
            </a:srgbClr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15136" y="5175250"/>
            <a:ext cx="767258" cy="139700"/>
          </a:xfrm>
          <a:prstGeom prst="rect">
            <a:avLst/>
          </a:prstGeom>
          <a:solidFill>
            <a:srgbClr val="FF0000">
              <a:alpha val="44000"/>
            </a:srgbClr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773501" y="4037705"/>
            <a:ext cx="164592" cy="164592"/>
          </a:xfrm>
          <a:prstGeom prst="rect">
            <a:avLst/>
          </a:prstGeom>
          <a:solidFill>
            <a:srgbClr val="FF0000">
              <a:alpha val="44000"/>
            </a:srgbClr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04850" y="2178040"/>
            <a:ext cx="2888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1859C"/>
                </a:solidFill>
                <a:latin typeface="Arial"/>
                <a:cs typeface="Arial"/>
              </a:rPr>
              <a:t>Iron concentrations (</a:t>
            </a:r>
            <a:r>
              <a:rPr lang="en-US" b="1" dirty="0" err="1" smtClean="0">
                <a:solidFill>
                  <a:srgbClr val="31859C"/>
                </a:solidFill>
                <a:latin typeface="Arial"/>
                <a:cs typeface="Arial"/>
              </a:rPr>
              <a:t>nM</a:t>
            </a:r>
            <a:r>
              <a:rPr lang="en-US" dirty="0">
                <a:solidFill>
                  <a:srgbClr val="31859C"/>
                </a:solidFill>
                <a:latin typeface="Arial"/>
                <a:cs typeface="Arial"/>
              </a:rPr>
              <a:t>)</a:t>
            </a:r>
            <a:r>
              <a:rPr lang="en-US" dirty="0" smtClean="0">
                <a:solidFill>
                  <a:srgbClr val="31859C"/>
                </a:solidFill>
                <a:latin typeface="Arial"/>
                <a:cs typeface="Arial"/>
              </a:rPr>
              <a:t> </a:t>
            </a:r>
            <a:endParaRPr lang="en-US" dirty="0">
              <a:solidFill>
                <a:srgbClr val="31859C"/>
              </a:solidFill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15137" y="2185153"/>
            <a:ext cx="2888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1859C"/>
                </a:solidFill>
                <a:latin typeface="Arial"/>
                <a:cs typeface="Arial"/>
              </a:rPr>
              <a:t>Carbon biomass (</a:t>
            </a:r>
            <a:r>
              <a:rPr lang="en-US" b="1" dirty="0" err="1" smtClean="0">
                <a:solidFill>
                  <a:srgbClr val="31859C"/>
                </a:solidFill>
                <a:latin typeface="Arial"/>
                <a:cs typeface="Arial"/>
              </a:rPr>
              <a:t>μM</a:t>
            </a:r>
            <a:r>
              <a:rPr lang="en-US" dirty="0" smtClean="0">
                <a:solidFill>
                  <a:srgbClr val="31859C"/>
                </a:solidFill>
                <a:latin typeface="Arial"/>
                <a:cs typeface="Arial"/>
              </a:rPr>
              <a:t>)</a:t>
            </a:r>
            <a:endParaRPr lang="en-US" dirty="0">
              <a:solidFill>
                <a:srgbClr val="31859C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6185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958" y="115470"/>
            <a:ext cx="4017036" cy="66435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84835" y="6550223"/>
            <a:ext cx="1571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latin typeface="Arial"/>
                <a:cs typeface="Arial"/>
              </a:rPr>
              <a:t>Martin et al. 1991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1954" y="775288"/>
            <a:ext cx="3050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00" dirty="0" smtClean="0">
                <a:solidFill>
                  <a:srgbClr val="0000FF"/>
                </a:solidFill>
                <a:latin typeface="Arial"/>
                <a:cs typeface="Arial"/>
              </a:rPr>
              <a:t>Southern Ocean</a:t>
            </a:r>
            <a:endParaRPr lang="en-US" sz="26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954" y="2809692"/>
            <a:ext cx="3050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00" dirty="0" smtClean="0">
                <a:solidFill>
                  <a:srgbClr val="0000FF"/>
                </a:solidFill>
                <a:latin typeface="Arial"/>
                <a:cs typeface="Arial"/>
              </a:rPr>
              <a:t>Subarctic N Pacific</a:t>
            </a:r>
            <a:endParaRPr lang="en-US" sz="26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1954" y="4808067"/>
            <a:ext cx="3050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00" dirty="0" smtClean="0">
                <a:solidFill>
                  <a:srgbClr val="0000FF"/>
                </a:solidFill>
                <a:latin typeface="Arial"/>
                <a:cs typeface="Arial"/>
              </a:rPr>
              <a:t>Equatorial Pacific</a:t>
            </a:r>
            <a:endParaRPr lang="en-US" sz="26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77580" y="109228"/>
            <a:ext cx="33603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Growth </a:t>
            </a:r>
            <a:r>
              <a:rPr lang="en-US" dirty="0" smtClean="0">
                <a:latin typeface="Arial"/>
                <a:cs typeface="Arial"/>
              </a:rPr>
              <a:t>rate (d</a:t>
            </a:r>
            <a:r>
              <a:rPr lang="en-US" baseline="30000" dirty="0" smtClean="0">
                <a:latin typeface="Arial"/>
                <a:cs typeface="Arial"/>
              </a:rPr>
              <a:t>-1</a:t>
            </a:r>
            <a:r>
              <a:rPr lang="en-US" dirty="0" smtClean="0">
                <a:latin typeface="Arial"/>
                <a:cs typeface="Arial"/>
              </a:rPr>
              <a:t>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27250" y="993929"/>
            <a:ext cx="327754" cy="106421"/>
          </a:xfrm>
          <a:prstGeom prst="rect">
            <a:avLst/>
          </a:prstGeom>
          <a:solidFill>
            <a:srgbClr val="FF0000">
              <a:alpha val="44000"/>
            </a:srgbClr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27250" y="1362601"/>
            <a:ext cx="235725" cy="115565"/>
          </a:xfrm>
          <a:prstGeom prst="rect">
            <a:avLst/>
          </a:prstGeom>
          <a:solidFill>
            <a:srgbClr val="FF0000">
              <a:alpha val="44000"/>
            </a:srgbClr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827250" y="1754280"/>
            <a:ext cx="180511" cy="115565"/>
          </a:xfrm>
          <a:prstGeom prst="rect">
            <a:avLst/>
          </a:prstGeom>
          <a:solidFill>
            <a:srgbClr val="FF0000">
              <a:alpha val="44000"/>
            </a:srgbClr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926015" y="1696497"/>
            <a:ext cx="189158" cy="217738"/>
          </a:xfrm>
          <a:prstGeom prst="rect">
            <a:avLst/>
          </a:prstGeom>
          <a:solidFill>
            <a:srgbClr val="FF0000">
              <a:alpha val="44000"/>
            </a:srgbClr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799139" y="2891407"/>
            <a:ext cx="760782" cy="115565"/>
          </a:xfrm>
          <a:prstGeom prst="rect">
            <a:avLst/>
          </a:prstGeom>
          <a:solidFill>
            <a:srgbClr val="FF0000">
              <a:alpha val="44000"/>
            </a:srgbClr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799139" y="3276566"/>
            <a:ext cx="355865" cy="115565"/>
          </a:xfrm>
          <a:prstGeom prst="rect">
            <a:avLst/>
          </a:prstGeom>
          <a:solidFill>
            <a:srgbClr val="FF0000">
              <a:alpha val="44000"/>
            </a:srgbClr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799139" y="3663643"/>
            <a:ext cx="544520" cy="115565"/>
          </a:xfrm>
          <a:prstGeom prst="rect">
            <a:avLst/>
          </a:prstGeom>
          <a:solidFill>
            <a:srgbClr val="FF0000">
              <a:alpha val="44000"/>
            </a:srgbClr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773606" y="4808067"/>
            <a:ext cx="321581" cy="115565"/>
          </a:xfrm>
          <a:prstGeom prst="rect">
            <a:avLst/>
          </a:prstGeom>
          <a:solidFill>
            <a:srgbClr val="FF0000">
              <a:alpha val="44000"/>
            </a:srgbClr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773606" y="5184945"/>
            <a:ext cx="537843" cy="124709"/>
          </a:xfrm>
          <a:prstGeom prst="rect">
            <a:avLst/>
          </a:prstGeom>
          <a:solidFill>
            <a:srgbClr val="FF0000">
              <a:alpha val="44000"/>
            </a:srgbClr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773606" y="5572022"/>
            <a:ext cx="639073" cy="124709"/>
          </a:xfrm>
          <a:prstGeom prst="rect">
            <a:avLst/>
          </a:prstGeom>
          <a:solidFill>
            <a:srgbClr val="FF0000">
              <a:alpha val="44000"/>
            </a:srgbClr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773606" y="5959100"/>
            <a:ext cx="887545" cy="124709"/>
          </a:xfrm>
          <a:prstGeom prst="rect">
            <a:avLst/>
          </a:prstGeom>
          <a:solidFill>
            <a:srgbClr val="FF0000">
              <a:alpha val="44000"/>
            </a:srgbClr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799138" y="2186274"/>
            <a:ext cx="981647" cy="146700"/>
          </a:xfrm>
          <a:prstGeom prst="rect">
            <a:avLst/>
          </a:prstGeom>
          <a:solidFill>
            <a:schemeClr val="accent5">
              <a:lumMod val="75000"/>
              <a:alpha val="44000"/>
            </a:schemeClr>
          </a:solidFill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799139" y="4082653"/>
            <a:ext cx="1358956" cy="146700"/>
          </a:xfrm>
          <a:prstGeom prst="rect">
            <a:avLst/>
          </a:prstGeom>
          <a:solidFill>
            <a:schemeClr val="accent5">
              <a:lumMod val="75000"/>
              <a:alpha val="44000"/>
            </a:schemeClr>
          </a:solidFill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773606" y="6403523"/>
            <a:ext cx="2820105" cy="146700"/>
          </a:xfrm>
          <a:prstGeom prst="rect">
            <a:avLst/>
          </a:prstGeom>
          <a:solidFill>
            <a:schemeClr val="accent5">
              <a:lumMod val="75000"/>
              <a:alpha val="44000"/>
            </a:schemeClr>
          </a:solidFill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916813" y="2338674"/>
            <a:ext cx="198359" cy="210572"/>
          </a:xfrm>
          <a:prstGeom prst="rect">
            <a:avLst/>
          </a:prstGeom>
          <a:solidFill>
            <a:schemeClr val="accent5">
              <a:lumMod val="75000"/>
              <a:alpha val="44000"/>
            </a:schemeClr>
          </a:solidFill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259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628258" y="6550223"/>
            <a:ext cx="3528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latin typeface="Arial"/>
                <a:cs typeface="Arial"/>
              </a:rPr>
              <a:t>Boyd and Ellwood 2010, </a:t>
            </a:r>
            <a:r>
              <a:rPr lang="en-US" sz="1400" dirty="0" err="1" smtClean="0">
                <a:latin typeface="Arial"/>
                <a:cs typeface="Arial"/>
              </a:rPr>
              <a:t>Coale</a:t>
            </a:r>
            <a:r>
              <a:rPr lang="en-US" sz="1400" dirty="0" smtClean="0">
                <a:latin typeface="Arial"/>
                <a:cs typeface="Arial"/>
              </a:rPr>
              <a:t> et al. 2009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228306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Dissolved iron (Fe) in seawater (</a:t>
            </a:r>
            <a:r>
              <a:rPr lang="en-US" sz="3200" b="1" dirty="0" err="1" smtClean="0">
                <a:solidFill>
                  <a:srgbClr val="0000FF"/>
                </a:solidFill>
                <a:latin typeface="Arial"/>
                <a:cs typeface="Arial"/>
              </a:rPr>
              <a:t>nmol</a:t>
            </a:r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/L)</a:t>
            </a:r>
            <a:endParaRPr lang="en-US" sz="3200" b="1" i="1" baseline="-250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98" y="946111"/>
            <a:ext cx="4331417" cy="591188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784789" y="1063003"/>
            <a:ext cx="295484" cy="35462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634737" y="1366917"/>
            <a:ext cx="2368513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“nutrient-like” profile</a:t>
            </a:r>
            <a:endParaRPr lang="en-US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8268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628258" y="6550223"/>
            <a:ext cx="3528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latin typeface="Arial"/>
                <a:cs typeface="Arial"/>
              </a:rPr>
              <a:t>Boyd and Ellwood 2010, </a:t>
            </a:r>
            <a:r>
              <a:rPr lang="en-US" sz="1400" dirty="0" err="1" smtClean="0">
                <a:latin typeface="Arial"/>
                <a:cs typeface="Arial"/>
              </a:rPr>
              <a:t>Coale</a:t>
            </a:r>
            <a:r>
              <a:rPr lang="en-US" sz="1400" dirty="0" smtClean="0">
                <a:latin typeface="Arial"/>
                <a:cs typeface="Arial"/>
              </a:rPr>
              <a:t> et al. 2009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228306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Dissolved iron (Fe) in seawater (</a:t>
            </a:r>
            <a:r>
              <a:rPr lang="en-US" sz="3200" b="1" dirty="0" err="1" smtClean="0">
                <a:solidFill>
                  <a:srgbClr val="0000FF"/>
                </a:solidFill>
                <a:latin typeface="Arial"/>
                <a:cs typeface="Arial"/>
              </a:rPr>
              <a:t>nmol</a:t>
            </a:r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/L)</a:t>
            </a:r>
            <a:endParaRPr lang="en-US" sz="3200" b="1" i="1" baseline="-250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98" y="946111"/>
            <a:ext cx="4331417" cy="59118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34737" y="1366917"/>
            <a:ext cx="2368513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“nutrient-like” profile</a:t>
            </a:r>
            <a:endParaRPr lang="en-US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784789" y="1063003"/>
            <a:ext cx="295484" cy="35462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728298" y="946111"/>
            <a:ext cx="1881078" cy="478094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91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628258" y="6550223"/>
            <a:ext cx="3528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latin typeface="Arial"/>
                <a:cs typeface="Arial"/>
              </a:rPr>
              <a:t>Boyd and Ellwood 2010, </a:t>
            </a:r>
            <a:r>
              <a:rPr lang="en-US" sz="1400" dirty="0" err="1" smtClean="0">
                <a:latin typeface="Arial"/>
                <a:cs typeface="Arial"/>
              </a:rPr>
              <a:t>Coale</a:t>
            </a:r>
            <a:r>
              <a:rPr lang="en-US" sz="1400" dirty="0" smtClean="0">
                <a:latin typeface="Arial"/>
                <a:cs typeface="Arial"/>
              </a:rPr>
              <a:t> et al. 2009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228306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Dissolved iron (Fe) in seawater (</a:t>
            </a:r>
            <a:r>
              <a:rPr lang="en-US" sz="3200" b="1" dirty="0" err="1" smtClean="0">
                <a:solidFill>
                  <a:srgbClr val="0000FF"/>
                </a:solidFill>
                <a:latin typeface="Arial"/>
                <a:cs typeface="Arial"/>
              </a:rPr>
              <a:t>nmol</a:t>
            </a:r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/L)</a:t>
            </a:r>
            <a:endParaRPr lang="en-US" sz="3200" b="1" i="1" baseline="-250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98" y="946111"/>
            <a:ext cx="4331417" cy="59118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524" t="2153"/>
          <a:stretch/>
        </p:blipFill>
        <p:spPr>
          <a:xfrm>
            <a:off x="4784789" y="1063003"/>
            <a:ext cx="4123074" cy="546006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784789" y="1063003"/>
            <a:ext cx="295484" cy="35462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222350" y="1201042"/>
            <a:ext cx="1959253" cy="305183"/>
          </a:xfrm>
          <a:prstGeom prst="rect">
            <a:avLst/>
          </a:prstGeom>
          <a:solidFill>
            <a:srgbClr val="C1EA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291269" y="1210886"/>
            <a:ext cx="3278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Consumption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29584" y="5438951"/>
            <a:ext cx="3278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/>
                <a:cs typeface="Arial"/>
              </a:rPr>
              <a:t>N Pacific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34737" y="1366917"/>
            <a:ext cx="2368513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“nutrient-like” profile</a:t>
            </a:r>
            <a:endParaRPr lang="en-US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89071" y="1604099"/>
            <a:ext cx="1728301" cy="267350"/>
          </a:xfrm>
          <a:prstGeom prst="rect">
            <a:avLst/>
          </a:prstGeom>
          <a:solidFill>
            <a:srgbClr val="F3C58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868334" y="1611716"/>
            <a:ext cx="1753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 smtClean="0">
                <a:latin typeface="Arial"/>
                <a:cs typeface="Arial"/>
              </a:rPr>
              <a:t>Remineralization</a:t>
            </a:r>
            <a:r>
              <a:rPr lang="en-US" sz="1400" dirty="0" smtClean="0">
                <a:latin typeface="Arial"/>
                <a:cs typeface="Arial"/>
              </a:rPr>
              <a:t> &gt; </a:t>
            </a:r>
          </a:p>
          <a:p>
            <a:pPr algn="r"/>
            <a:r>
              <a:rPr lang="en-US" sz="1400" dirty="0" smtClean="0">
                <a:latin typeface="Arial"/>
                <a:cs typeface="Arial"/>
              </a:rPr>
              <a:t>Scavenging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76917" y="2998137"/>
            <a:ext cx="1709203" cy="276898"/>
          </a:xfrm>
          <a:prstGeom prst="rect">
            <a:avLst/>
          </a:prstGeom>
          <a:solidFill>
            <a:srgbClr val="B2B1B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776917" y="2759061"/>
            <a:ext cx="3278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Scavenging &gt; </a:t>
            </a:r>
          </a:p>
          <a:p>
            <a:r>
              <a:rPr lang="en-US" sz="1400" dirty="0" err="1" smtClean="0">
                <a:latin typeface="Arial"/>
                <a:cs typeface="Arial"/>
              </a:rPr>
              <a:t>Remineralization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783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9993" y="1456669"/>
            <a:ext cx="7957722" cy="4514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rgbClr val="008000"/>
                </a:solidFill>
                <a:latin typeface="Arial"/>
                <a:cs typeface="Arial"/>
              </a:rPr>
              <a:t>106 CO</a:t>
            </a:r>
            <a:r>
              <a:rPr lang="en-US" sz="2600" baseline="-25000" dirty="0" smtClean="0">
                <a:solidFill>
                  <a:srgbClr val="008000"/>
                </a:solidFill>
                <a:latin typeface="Arial"/>
                <a:cs typeface="Arial"/>
              </a:rPr>
              <a:t>2</a:t>
            </a:r>
            <a:r>
              <a:rPr lang="en-US" sz="2600" dirty="0" smtClean="0">
                <a:solidFill>
                  <a:srgbClr val="008000"/>
                </a:solidFill>
                <a:latin typeface="Arial"/>
                <a:cs typeface="Arial"/>
              </a:rPr>
              <a:t> + 16 HNO</a:t>
            </a:r>
            <a:r>
              <a:rPr lang="en-US" sz="2600" baseline="-25000" dirty="0" smtClean="0">
                <a:solidFill>
                  <a:srgbClr val="008000"/>
                </a:solidFill>
                <a:latin typeface="Arial"/>
                <a:cs typeface="Arial"/>
              </a:rPr>
              <a:t>3</a:t>
            </a:r>
            <a:r>
              <a:rPr lang="en-US" sz="2600" dirty="0" smtClean="0">
                <a:solidFill>
                  <a:srgbClr val="008000"/>
                </a:solidFill>
                <a:latin typeface="Arial"/>
                <a:cs typeface="Arial"/>
              </a:rPr>
              <a:t> + H</a:t>
            </a:r>
            <a:r>
              <a:rPr lang="en-US" sz="2600" baseline="-25000" dirty="0" smtClean="0">
                <a:solidFill>
                  <a:srgbClr val="008000"/>
                </a:solidFill>
                <a:latin typeface="Arial"/>
                <a:cs typeface="Arial"/>
              </a:rPr>
              <a:t>3</a:t>
            </a:r>
            <a:r>
              <a:rPr lang="en-US" sz="2600" dirty="0" smtClean="0">
                <a:solidFill>
                  <a:srgbClr val="008000"/>
                </a:solidFill>
                <a:latin typeface="Arial"/>
                <a:cs typeface="Arial"/>
              </a:rPr>
              <a:t>PO</a:t>
            </a:r>
            <a:r>
              <a:rPr lang="en-US" sz="2600" baseline="-25000" dirty="0" smtClean="0">
                <a:solidFill>
                  <a:srgbClr val="008000"/>
                </a:solidFill>
                <a:latin typeface="Arial"/>
                <a:cs typeface="Arial"/>
              </a:rPr>
              <a:t>4</a:t>
            </a:r>
            <a:r>
              <a:rPr lang="en-US" sz="2600" dirty="0" smtClean="0">
                <a:solidFill>
                  <a:srgbClr val="008000"/>
                </a:solidFill>
                <a:latin typeface="Arial"/>
                <a:cs typeface="Arial"/>
              </a:rPr>
              <a:t> + 78 H</a:t>
            </a:r>
            <a:r>
              <a:rPr lang="en-US" sz="2600" baseline="-25000" dirty="0" smtClean="0">
                <a:solidFill>
                  <a:srgbClr val="008000"/>
                </a:solidFill>
                <a:latin typeface="Arial"/>
                <a:cs typeface="Arial"/>
              </a:rPr>
              <a:t>2</a:t>
            </a:r>
            <a:r>
              <a:rPr lang="en-US" sz="2600" dirty="0" smtClean="0">
                <a:solidFill>
                  <a:srgbClr val="008000"/>
                </a:solidFill>
                <a:latin typeface="Arial"/>
                <a:cs typeface="Arial"/>
              </a:rPr>
              <a:t>O </a:t>
            </a:r>
            <a:r>
              <a:rPr lang="is-IS" sz="2600" dirty="0" smtClean="0">
                <a:solidFill>
                  <a:srgbClr val="008000"/>
                </a:solidFill>
                <a:latin typeface="Arial"/>
                <a:cs typeface="Arial"/>
              </a:rPr>
              <a:t>↔</a:t>
            </a:r>
          </a:p>
          <a:p>
            <a:pPr algn="ctr"/>
            <a:endParaRPr lang="is-IS" sz="1000" dirty="0" smtClean="0">
              <a:solidFill>
                <a:srgbClr val="008000"/>
              </a:solidFill>
              <a:latin typeface="Arial"/>
              <a:cs typeface="Arial"/>
            </a:endParaRPr>
          </a:p>
          <a:p>
            <a:pPr algn="ctr"/>
            <a:r>
              <a:rPr lang="is-IS" sz="2600" dirty="0" smtClean="0">
                <a:solidFill>
                  <a:srgbClr val="008000"/>
                </a:solidFill>
                <a:latin typeface="Arial"/>
                <a:cs typeface="Arial"/>
              </a:rPr>
              <a:t>(</a:t>
            </a:r>
            <a:r>
              <a:rPr lang="is-IS" sz="2600" b="1" dirty="0" smtClean="0">
                <a:solidFill>
                  <a:srgbClr val="008000"/>
                </a:solidFill>
                <a:latin typeface="Arial"/>
                <a:cs typeface="Arial"/>
              </a:rPr>
              <a:t>C</a:t>
            </a:r>
            <a:r>
              <a:rPr lang="is-IS" sz="2600" b="1" baseline="-25000" dirty="0" smtClean="0">
                <a:solidFill>
                  <a:srgbClr val="008000"/>
                </a:solidFill>
                <a:latin typeface="Arial"/>
                <a:cs typeface="Arial"/>
              </a:rPr>
              <a:t>106</a:t>
            </a:r>
            <a:r>
              <a:rPr lang="is-IS" sz="2600" b="1" dirty="0" smtClean="0">
                <a:solidFill>
                  <a:srgbClr val="008000"/>
                </a:solidFill>
                <a:latin typeface="Arial"/>
                <a:cs typeface="Arial"/>
              </a:rPr>
              <a:t>H</a:t>
            </a:r>
            <a:r>
              <a:rPr lang="is-IS" sz="2600" b="1" baseline="-25000" dirty="0" smtClean="0">
                <a:solidFill>
                  <a:srgbClr val="008000"/>
                </a:solidFill>
                <a:latin typeface="Arial"/>
                <a:cs typeface="Arial"/>
              </a:rPr>
              <a:t>175</a:t>
            </a:r>
            <a:r>
              <a:rPr lang="is-IS" sz="2600" b="1" dirty="0" smtClean="0">
                <a:solidFill>
                  <a:srgbClr val="008000"/>
                </a:solidFill>
                <a:latin typeface="Arial"/>
                <a:cs typeface="Arial"/>
              </a:rPr>
              <a:t>O</a:t>
            </a:r>
            <a:r>
              <a:rPr lang="is-IS" sz="2600" b="1" baseline="-25000" dirty="0" smtClean="0">
                <a:solidFill>
                  <a:srgbClr val="008000"/>
                </a:solidFill>
                <a:latin typeface="Arial"/>
                <a:cs typeface="Arial"/>
              </a:rPr>
              <a:t>42</a:t>
            </a:r>
            <a:r>
              <a:rPr lang="is-IS" sz="2600" b="1" dirty="0" smtClean="0">
                <a:solidFill>
                  <a:srgbClr val="008000"/>
                </a:solidFill>
                <a:latin typeface="Arial"/>
                <a:cs typeface="Arial"/>
              </a:rPr>
              <a:t>N</a:t>
            </a:r>
            <a:r>
              <a:rPr lang="is-IS" sz="2600" b="1" baseline="-25000" dirty="0" smtClean="0">
                <a:solidFill>
                  <a:srgbClr val="008000"/>
                </a:solidFill>
                <a:latin typeface="Arial"/>
                <a:cs typeface="Arial"/>
              </a:rPr>
              <a:t>16</a:t>
            </a:r>
            <a:r>
              <a:rPr lang="is-IS" sz="2600" b="1" dirty="0" smtClean="0">
                <a:solidFill>
                  <a:srgbClr val="008000"/>
                </a:solidFill>
                <a:latin typeface="Arial"/>
                <a:cs typeface="Arial"/>
              </a:rPr>
              <a:t>P</a:t>
            </a:r>
            <a:r>
              <a:rPr lang="is-IS" sz="2600" dirty="0" smtClean="0">
                <a:solidFill>
                  <a:srgbClr val="008000"/>
                </a:solidFill>
                <a:latin typeface="Arial"/>
                <a:cs typeface="Arial"/>
              </a:rPr>
              <a:t>) + 150 O</a:t>
            </a:r>
            <a:r>
              <a:rPr lang="is-IS" sz="2600" baseline="-25000" dirty="0" smtClean="0">
                <a:solidFill>
                  <a:srgbClr val="008000"/>
                </a:solidFill>
                <a:latin typeface="Arial"/>
                <a:cs typeface="Arial"/>
              </a:rPr>
              <a:t>2</a:t>
            </a:r>
            <a:endParaRPr lang="is-IS" sz="2600" dirty="0" smtClean="0">
              <a:solidFill>
                <a:srgbClr val="008000"/>
              </a:solidFill>
              <a:latin typeface="Arial"/>
              <a:cs typeface="Arial"/>
            </a:endParaRPr>
          </a:p>
          <a:p>
            <a:pPr algn="ctr"/>
            <a:endParaRPr lang="is-IS" sz="2600" baseline="-25000" dirty="0">
              <a:latin typeface="Arial"/>
              <a:cs typeface="Arial"/>
            </a:endParaRPr>
          </a:p>
          <a:p>
            <a:pPr algn="ctr"/>
            <a:r>
              <a:rPr lang="is-IS" sz="2600" b="1" dirty="0" smtClean="0">
                <a:latin typeface="Arial"/>
                <a:cs typeface="Arial"/>
              </a:rPr>
              <a:t>Remineralization: </a:t>
            </a:r>
            <a:r>
              <a:rPr lang="is-IS" sz="2600" b="1" dirty="0" smtClean="0">
                <a:solidFill>
                  <a:srgbClr val="FF6600"/>
                </a:solidFill>
                <a:latin typeface="Arial"/>
                <a:cs typeface="Arial"/>
              </a:rPr>
              <a:t>O</a:t>
            </a:r>
            <a:r>
              <a:rPr lang="is-IS" sz="2600" b="1" baseline="-25000" dirty="0" smtClean="0">
                <a:solidFill>
                  <a:srgbClr val="FF6600"/>
                </a:solidFill>
                <a:latin typeface="Arial"/>
                <a:cs typeface="Arial"/>
              </a:rPr>
              <a:t>2</a:t>
            </a:r>
            <a:r>
              <a:rPr lang="is-IS" sz="2600" b="1" dirty="0" smtClean="0">
                <a:latin typeface="Arial"/>
                <a:cs typeface="Arial"/>
              </a:rPr>
              <a:t>:C</a:t>
            </a:r>
            <a:r>
              <a:rPr lang="is-IS" sz="2600" b="1" baseline="-25000" dirty="0" smtClean="0">
                <a:latin typeface="Arial"/>
                <a:cs typeface="Arial"/>
              </a:rPr>
              <a:t>org</a:t>
            </a:r>
            <a:r>
              <a:rPr lang="is-IS" sz="2600" b="1" dirty="0" smtClean="0">
                <a:latin typeface="Arial"/>
                <a:cs typeface="Arial"/>
              </a:rPr>
              <a:t>:N:P ≈ </a:t>
            </a:r>
            <a:r>
              <a:rPr lang="is-IS" sz="2600" b="1" dirty="0" smtClean="0">
                <a:solidFill>
                  <a:srgbClr val="FF6600"/>
                </a:solidFill>
                <a:latin typeface="Arial"/>
                <a:cs typeface="Arial"/>
              </a:rPr>
              <a:t>-150</a:t>
            </a:r>
            <a:r>
              <a:rPr lang="is-IS" sz="2600" b="1" dirty="0" smtClean="0">
                <a:latin typeface="Arial"/>
                <a:cs typeface="Arial"/>
              </a:rPr>
              <a:t>:106:16:1</a:t>
            </a:r>
          </a:p>
          <a:p>
            <a:pPr algn="ctr"/>
            <a:endParaRPr lang="is-IS" sz="2600" dirty="0" smtClean="0">
              <a:latin typeface="Arial"/>
              <a:cs typeface="Arial"/>
            </a:endParaRPr>
          </a:p>
          <a:p>
            <a:pPr algn="ctr"/>
            <a:endParaRPr lang="is-IS" sz="2600" dirty="0">
              <a:latin typeface="Arial"/>
              <a:cs typeface="Arial"/>
            </a:endParaRPr>
          </a:p>
          <a:p>
            <a:pPr algn="ctr"/>
            <a:endParaRPr lang="is-IS" sz="2600" dirty="0">
              <a:latin typeface="Arial"/>
              <a:cs typeface="Arial"/>
            </a:endParaRPr>
          </a:p>
          <a:p>
            <a:pPr algn="just"/>
            <a:r>
              <a:rPr lang="is-IS" sz="2600" u="sng" dirty="0" smtClean="0">
                <a:latin typeface="Arial"/>
                <a:cs typeface="Arial"/>
              </a:rPr>
              <a:t>Example 2</a:t>
            </a:r>
            <a:r>
              <a:rPr lang="is-IS" sz="2600" dirty="0" smtClean="0">
                <a:latin typeface="Arial"/>
                <a:cs typeface="Arial"/>
              </a:rPr>
              <a:t>: if remineralization of organic matter is observed to draw down </a:t>
            </a:r>
            <a:r>
              <a:rPr lang="is-IS" sz="2600" dirty="0" smtClean="0">
                <a:solidFill>
                  <a:srgbClr val="FF6600"/>
                </a:solidFill>
                <a:latin typeface="Arial"/>
                <a:cs typeface="Arial"/>
              </a:rPr>
              <a:t>10 μM O</a:t>
            </a:r>
            <a:r>
              <a:rPr lang="is-IS" sz="2600" baseline="-25000" dirty="0" smtClean="0">
                <a:solidFill>
                  <a:srgbClr val="FF6600"/>
                </a:solidFill>
                <a:latin typeface="Arial"/>
                <a:cs typeface="Arial"/>
              </a:rPr>
              <a:t>2</a:t>
            </a:r>
            <a:r>
              <a:rPr lang="is-IS" sz="2600" dirty="0" smtClean="0">
                <a:latin typeface="Arial"/>
                <a:cs typeface="Arial"/>
              </a:rPr>
              <a:t>, then </a:t>
            </a:r>
            <a:r>
              <a:rPr lang="is-IS" sz="2600" dirty="0" smtClean="0">
                <a:solidFill>
                  <a:srgbClr val="FF0000"/>
                </a:solidFill>
                <a:latin typeface="Arial"/>
                <a:cs typeface="Arial"/>
              </a:rPr>
              <a:t>DIC</a:t>
            </a:r>
            <a:r>
              <a:rPr lang="is-IS" sz="2600" dirty="0" smtClean="0">
                <a:latin typeface="Arial"/>
                <a:cs typeface="Arial"/>
              </a:rPr>
              <a:t> should increase by </a:t>
            </a:r>
            <a:r>
              <a:rPr lang="is-IS" sz="2600" dirty="0" smtClean="0">
                <a:solidFill>
                  <a:srgbClr val="FF0000"/>
                </a:solidFill>
                <a:latin typeface="Arial"/>
                <a:cs typeface="Arial"/>
              </a:rPr>
              <a:t>(10 x 106/150) ≈ 7.1 μM </a:t>
            </a:r>
            <a:r>
              <a:rPr lang="is-IS" sz="2600" dirty="0" smtClean="0">
                <a:latin typeface="Arial"/>
                <a:cs typeface="Arial"/>
              </a:rPr>
              <a:t>and </a:t>
            </a:r>
            <a:r>
              <a:rPr lang="is-IS" sz="2600" dirty="0" smtClean="0">
                <a:solidFill>
                  <a:srgbClr val="0000FF"/>
                </a:solidFill>
                <a:latin typeface="Arial"/>
                <a:cs typeface="Arial"/>
              </a:rPr>
              <a:t>NO</a:t>
            </a:r>
            <a:r>
              <a:rPr lang="is-IS" sz="2600" baseline="-25000" dirty="0" smtClean="0">
                <a:solidFill>
                  <a:srgbClr val="0000FF"/>
                </a:solidFill>
                <a:latin typeface="Arial"/>
                <a:cs typeface="Arial"/>
              </a:rPr>
              <a:t>3</a:t>
            </a:r>
            <a:r>
              <a:rPr lang="is-IS" sz="2600" baseline="30000" dirty="0" smtClean="0">
                <a:solidFill>
                  <a:srgbClr val="0000FF"/>
                </a:solidFill>
                <a:latin typeface="Arial"/>
                <a:cs typeface="Arial"/>
              </a:rPr>
              <a:t>-</a:t>
            </a:r>
            <a:r>
              <a:rPr lang="is-IS" sz="2600" dirty="0" smtClean="0">
                <a:latin typeface="Arial"/>
                <a:cs typeface="Arial"/>
              </a:rPr>
              <a:t> should increase by </a:t>
            </a:r>
            <a:r>
              <a:rPr lang="is-IS" sz="2600" dirty="0" smtClean="0">
                <a:solidFill>
                  <a:srgbClr val="0000FF"/>
                </a:solidFill>
                <a:latin typeface="Arial"/>
                <a:cs typeface="Arial"/>
              </a:rPr>
              <a:t>(10 x 16/150) ≈ 1.1 μM    </a:t>
            </a:r>
            <a:endParaRPr lang="en-US" sz="26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54784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Deviations from Redfield stoichiometry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0771" y="3239705"/>
            <a:ext cx="7471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"/>
                <a:cs typeface="Arial"/>
              </a:rPr>
              <a:t>Also applies to </a:t>
            </a:r>
            <a:r>
              <a:rPr lang="en-US" sz="2800" dirty="0" smtClean="0">
                <a:solidFill>
                  <a:srgbClr val="FF6600"/>
                </a:solidFill>
                <a:latin typeface="Arial"/>
                <a:cs typeface="Arial"/>
              </a:rPr>
              <a:t>oxygen</a:t>
            </a:r>
            <a:endParaRPr lang="en-US" sz="2800" dirty="0">
              <a:solidFill>
                <a:srgbClr val="FF66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3079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521" y="745181"/>
            <a:ext cx="6627957" cy="5826381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117353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Nutrient limitation</a:t>
            </a:r>
            <a:endParaRPr lang="en-US" sz="3200" b="1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35597" y="6550223"/>
            <a:ext cx="460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Arial"/>
                <a:cs typeface="Arial"/>
              </a:rPr>
              <a:t>Moore et al. 2013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78890" y="3231444"/>
            <a:ext cx="1975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residence </a:t>
            </a:r>
          </a:p>
          <a:p>
            <a:r>
              <a:rPr lang="en-US" sz="2000" dirty="0" smtClean="0">
                <a:latin typeface="Arial"/>
                <a:cs typeface="Arial"/>
              </a:rPr>
              <a:t>time (years)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81954" y="6457890"/>
            <a:ext cx="3841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"/>
                <a:cs typeface="Arial"/>
              </a:rPr>
              <a:t>cellular ratio (normalized to C)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-1821590" y="3348888"/>
            <a:ext cx="5630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"/>
                <a:cs typeface="Arial"/>
              </a:rPr>
              <a:t>mean dissolved seawater ratio (normalized to C)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731441" y="4961682"/>
            <a:ext cx="804156" cy="570988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311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2" descr="BehrenfeldNut2006fig3.jpg"/>
          <p:cNvPicPr>
            <a:picLocks noGrp="1" noChangeAspect="1"/>
          </p:cNvPicPr>
          <p:nvPr>
            <p:ph idx="1"/>
          </p:nvPr>
        </p:nvPicPr>
        <p:blipFill>
          <a:blip r:embed="rId2"/>
          <a:srcRect t="67465"/>
          <a:stretch>
            <a:fillRect/>
          </a:stretch>
        </p:blipFill>
        <p:spPr>
          <a:xfrm>
            <a:off x="0" y="1327150"/>
            <a:ext cx="9156700" cy="4208463"/>
          </a:xfrm>
        </p:spPr>
      </p:pic>
      <p:sp>
        <p:nvSpPr>
          <p:cNvPr id="5" name="TextBox 4"/>
          <p:cNvSpPr txBox="1"/>
          <p:nvPr/>
        </p:nvSpPr>
        <p:spPr>
          <a:xfrm>
            <a:off x="7215243" y="6550223"/>
            <a:ext cx="1941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 smtClean="0">
                <a:latin typeface="Arial"/>
                <a:cs typeface="Arial"/>
              </a:rPr>
              <a:t>Behrenfeld</a:t>
            </a:r>
            <a:r>
              <a:rPr lang="en-US" sz="1400" dirty="0" smtClean="0">
                <a:latin typeface="Arial"/>
                <a:cs typeface="Arial"/>
              </a:rPr>
              <a:t> et al. 2006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60374" y="5261519"/>
            <a:ext cx="8255001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0000FF"/>
                </a:solidFill>
                <a:latin typeface="Arial"/>
                <a:ea typeface="+mj-ea"/>
                <a:cs typeface="Arial"/>
              </a:rPr>
              <a:t>Phytoplankton need IRON in addition to light and nutrients </a:t>
            </a:r>
            <a:endParaRPr kumimoji="0" lang="en-US" sz="3200" i="1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228306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Iron limitation of phytoplankton</a:t>
            </a:r>
            <a:endParaRPr lang="en-US" sz="3200" b="1" i="1" baseline="-250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0374" y="1277925"/>
            <a:ext cx="5072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latin typeface="Arial"/>
                <a:cs typeface="Arial"/>
              </a:rPr>
              <a:t>Photosynthesis (and respiration) </a:t>
            </a:r>
            <a:endParaRPr lang="en-US" sz="22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2985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4936"/>
          <a:stretch/>
        </p:blipFill>
        <p:spPr>
          <a:xfrm>
            <a:off x="255982" y="1703117"/>
            <a:ext cx="8686800" cy="32077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0374" y="1167760"/>
            <a:ext cx="5072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latin typeface="Arial"/>
                <a:cs typeface="Arial"/>
              </a:rPr>
              <a:t>Nitrate </a:t>
            </a:r>
            <a:r>
              <a:rPr lang="en-US" sz="2200" b="1" dirty="0" err="1" smtClean="0">
                <a:latin typeface="Arial"/>
                <a:cs typeface="Arial"/>
              </a:rPr>
              <a:t>reductase</a:t>
            </a:r>
            <a:r>
              <a:rPr lang="en-US" sz="2200" b="1" dirty="0" smtClean="0">
                <a:latin typeface="Arial"/>
                <a:cs typeface="Arial"/>
              </a:rPr>
              <a:t>: NO</a:t>
            </a:r>
            <a:r>
              <a:rPr lang="en-US" sz="2200" b="1" baseline="-25000" dirty="0" smtClean="0">
                <a:latin typeface="Arial"/>
                <a:cs typeface="Arial"/>
              </a:rPr>
              <a:t>3</a:t>
            </a:r>
            <a:r>
              <a:rPr lang="en-US" sz="2200" b="1" baseline="30000" dirty="0" smtClean="0">
                <a:latin typeface="Arial"/>
                <a:cs typeface="Arial"/>
              </a:rPr>
              <a:t>-</a:t>
            </a:r>
            <a:r>
              <a:rPr lang="en-US" sz="2200" b="1" dirty="0" smtClean="0">
                <a:latin typeface="Arial"/>
                <a:cs typeface="Arial"/>
              </a:rPr>
              <a:t> assimilation</a:t>
            </a:r>
            <a:endParaRPr lang="en-US" sz="2200" b="1" dirty="0">
              <a:latin typeface="Arial"/>
              <a:cs typeface="Arial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228306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Iron limitation of phytoplankton</a:t>
            </a:r>
            <a:endParaRPr lang="en-US" sz="3200" b="1" i="1" baseline="-250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60374" y="5261519"/>
            <a:ext cx="8255001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0000FF"/>
                </a:solidFill>
                <a:latin typeface="Arial"/>
                <a:ea typeface="+mj-ea"/>
                <a:cs typeface="Arial"/>
              </a:rPr>
              <a:t>Phytoplankton need IRON in addition to light and nutrients </a:t>
            </a:r>
            <a:endParaRPr kumimoji="0" lang="en-US" sz="3200" i="1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841107" y="2736801"/>
            <a:ext cx="511965" cy="216581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679961" y="2731687"/>
            <a:ext cx="511965" cy="216581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910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245137" y="6550223"/>
            <a:ext cx="1911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latin typeface="Arial"/>
                <a:cs typeface="Arial"/>
              </a:rPr>
              <a:t>Dixon and Kahn 2004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228306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Iron limitation of phytoplankton</a:t>
            </a:r>
            <a:endParaRPr lang="en-US" sz="3200" b="1" i="1" baseline="-250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67373" y="1506225"/>
            <a:ext cx="293001" cy="29533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1580832"/>
            <a:ext cx="9144000" cy="45206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0374" y="1167760"/>
            <a:ext cx="5072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latin typeface="Arial"/>
                <a:cs typeface="Arial"/>
              </a:rPr>
              <a:t>Nitrogenase</a:t>
            </a:r>
            <a:r>
              <a:rPr lang="en-US" sz="2200" dirty="0" smtClean="0">
                <a:latin typeface="Arial"/>
                <a:cs typeface="Arial"/>
              </a:rPr>
              <a:t>: </a:t>
            </a:r>
            <a:r>
              <a:rPr lang="en-US" sz="2200" b="1" dirty="0" smtClean="0">
                <a:latin typeface="Arial"/>
                <a:cs typeface="Arial"/>
              </a:rPr>
              <a:t>N</a:t>
            </a:r>
            <a:r>
              <a:rPr lang="en-US" sz="2200" b="1" baseline="-25000" dirty="0" smtClean="0">
                <a:latin typeface="Arial"/>
                <a:cs typeface="Arial"/>
              </a:rPr>
              <a:t>2</a:t>
            </a:r>
            <a:r>
              <a:rPr lang="en-US" sz="2200" b="1" dirty="0" smtClean="0">
                <a:latin typeface="Arial"/>
                <a:cs typeface="Arial"/>
              </a:rPr>
              <a:t> fixation</a:t>
            </a:r>
            <a:endParaRPr lang="en-US" sz="22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632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236427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>
                <a:solidFill>
                  <a:srgbClr val="0000FF"/>
                </a:solidFill>
                <a:latin typeface="Arial"/>
                <a:ea typeface="+mj-ea"/>
                <a:cs typeface="Arial"/>
              </a:rPr>
              <a:t>Sources of iron: dust</a:t>
            </a:r>
            <a:endParaRPr kumimoji="0" lang="en-US" sz="3200" b="1" i="1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905"/>
          <a:stretch/>
        </p:blipFill>
        <p:spPr>
          <a:xfrm>
            <a:off x="0" y="1347725"/>
            <a:ext cx="9144000" cy="48662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11720" y="5402808"/>
            <a:ext cx="6726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"/>
                <a:cs typeface="Arial"/>
              </a:rPr>
              <a:t>Average dust deposition (g/m</a:t>
            </a:r>
            <a:r>
              <a:rPr lang="en-US" sz="2000" baseline="30000" dirty="0" smtClean="0">
                <a:latin typeface="Arial"/>
                <a:cs typeface="Arial"/>
              </a:rPr>
              <a:t>2</a:t>
            </a:r>
            <a:r>
              <a:rPr lang="en-US" sz="2000" dirty="0" smtClean="0">
                <a:latin typeface="Arial"/>
                <a:cs typeface="Arial"/>
              </a:rPr>
              <a:t>/year)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05061" y="6550223"/>
            <a:ext cx="1651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 smtClean="0">
                <a:latin typeface="Arial"/>
                <a:cs typeface="Arial"/>
              </a:rPr>
              <a:t>Jickells</a:t>
            </a:r>
            <a:r>
              <a:rPr lang="en-US" sz="1400" dirty="0" smtClean="0">
                <a:latin typeface="Arial"/>
                <a:cs typeface="Arial"/>
              </a:rPr>
              <a:t> et al. 2005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45922" y="2343017"/>
            <a:ext cx="777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/>
                <a:cs typeface="Arial"/>
              </a:rPr>
              <a:t>43%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34819" y="3785061"/>
            <a:ext cx="777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/>
                <a:cs typeface="Arial"/>
              </a:rPr>
              <a:t>4%</a:t>
            </a:r>
            <a:endParaRPr lang="en-US" sz="20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555" y="2347748"/>
            <a:ext cx="777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/>
                <a:cs typeface="Arial"/>
              </a:rPr>
              <a:t>15%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2555" y="3785061"/>
            <a:ext cx="777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lang="en-US" sz="2000" b="1" dirty="0" smtClean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lang="en-US" sz="2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47812" y="3327069"/>
            <a:ext cx="777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/>
                <a:cs typeface="Arial"/>
              </a:rPr>
              <a:t>25%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12613" y="4493463"/>
            <a:ext cx="777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/>
                <a:cs typeface="Arial"/>
              </a:rPr>
              <a:t>6%</a:t>
            </a:r>
            <a:endParaRPr lang="en-US" sz="20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rot="10800000">
            <a:off x="413515" y="4725412"/>
            <a:ext cx="4292634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281905" y="4725412"/>
            <a:ext cx="3460891" cy="1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8057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949" y="832066"/>
            <a:ext cx="7047877" cy="60259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-2631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>
                <a:solidFill>
                  <a:srgbClr val="0000FF"/>
                </a:solidFill>
                <a:latin typeface="Arial"/>
                <a:ea typeface="+mj-ea"/>
                <a:cs typeface="Arial"/>
              </a:rPr>
              <a:t>Dust “fertilizes” the ocean with iron</a:t>
            </a:r>
            <a:endParaRPr kumimoji="0" lang="en-US" sz="3200" b="1" i="1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7697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4717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>
                <a:solidFill>
                  <a:srgbClr val="0000FF"/>
                </a:solidFill>
                <a:latin typeface="Arial"/>
                <a:ea typeface="+mj-ea"/>
                <a:cs typeface="Arial"/>
              </a:rPr>
              <a:t>Dissolved iron in the South Atlantic</a:t>
            </a:r>
            <a:endParaRPr kumimoji="0" lang="en-US" sz="3200" b="1" i="1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pic>
        <p:nvPicPr>
          <p:cNvPr id="6" name="Picture 5" descr="Screen Shot 2017-03-21 at 2.31.19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1"/>
          <a:stretch/>
        </p:blipFill>
        <p:spPr>
          <a:xfrm>
            <a:off x="1373094" y="2465293"/>
            <a:ext cx="6426200" cy="41162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7176" y="1249414"/>
            <a:ext cx="77395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/>
                <a:cs typeface="Arial"/>
                <a:hlinkClick r:id="rId3"/>
              </a:rPr>
              <a:t>http://</a:t>
            </a:r>
            <a:r>
              <a:rPr lang="en-US" sz="2000" dirty="0" err="1">
                <a:latin typeface="Arial"/>
                <a:cs typeface="Arial"/>
                <a:hlinkClick r:id="rId3"/>
              </a:rPr>
              <a:t>www.egeotraces.org</a:t>
            </a:r>
            <a:r>
              <a:rPr lang="en-US" sz="2000" dirty="0">
                <a:latin typeface="Arial"/>
                <a:cs typeface="Arial"/>
                <a:hlinkClick r:id="rId3"/>
              </a:rPr>
              <a:t>/scenes/</a:t>
            </a:r>
            <a:r>
              <a:rPr lang="en-US" sz="2000" dirty="0" err="1">
                <a:latin typeface="Arial"/>
                <a:cs typeface="Arial"/>
                <a:hlinkClick r:id="rId3"/>
              </a:rPr>
              <a:t>SAtl_Fe_D_CONC_BOTTLE.html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98353" y="6550223"/>
            <a:ext cx="3658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rial"/>
                <a:cs typeface="Arial"/>
              </a:rPr>
              <a:t>http://</a:t>
            </a:r>
            <a:r>
              <a:rPr lang="en-US" sz="1400" dirty="0" err="1">
                <a:latin typeface="Arial"/>
                <a:cs typeface="Arial"/>
              </a:rPr>
              <a:t>www.egeotraces.org</a:t>
            </a:r>
            <a:r>
              <a:rPr lang="en-US" sz="1400" dirty="0">
                <a:latin typeface="Arial"/>
                <a:cs typeface="Arial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97107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4717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>
                <a:solidFill>
                  <a:srgbClr val="0000FF"/>
                </a:solidFill>
                <a:latin typeface="Arial"/>
                <a:ea typeface="+mj-ea"/>
                <a:cs typeface="Arial"/>
              </a:rPr>
              <a:t>Dissolved iron in the North Atlantic</a:t>
            </a:r>
            <a:endParaRPr kumimoji="0" lang="en-US" sz="3200" b="1" i="1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7176" y="1249414"/>
            <a:ext cx="77395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/>
                <a:cs typeface="Arial"/>
                <a:hlinkClick r:id="rId2"/>
              </a:rPr>
              <a:t>http://</a:t>
            </a:r>
            <a:r>
              <a:rPr lang="en-US" sz="2000" dirty="0" err="1">
                <a:latin typeface="Arial"/>
                <a:cs typeface="Arial"/>
                <a:hlinkClick r:id="rId2"/>
              </a:rPr>
              <a:t>www.egeotraces.org</a:t>
            </a:r>
            <a:r>
              <a:rPr lang="en-US" sz="2000" dirty="0">
                <a:latin typeface="Arial"/>
                <a:cs typeface="Arial"/>
                <a:hlinkClick r:id="rId2"/>
              </a:rPr>
              <a:t>/scenes/</a:t>
            </a:r>
            <a:r>
              <a:rPr lang="en-US" sz="2000" dirty="0" err="1">
                <a:latin typeface="Arial"/>
                <a:cs typeface="Arial"/>
                <a:hlinkClick r:id="rId2"/>
              </a:rPr>
              <a:t>NAtl_Fe_D_CONC_BOTTLE.html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98353" y="6550223"/>
            <a:ext cx="3658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rial"/>
                <a:cs typeface="Arial"/>
              </a:rPr>
              <a:t>http://</a:t>
            </a:r>
            <a:r>
              <a:rPr lang="en-US" sz="1400" dirty="0" err="1">
                <a:latin typeface="Arial"/>
                <a:cs typeface="Arial"/>
              </a:rPr>
              <a:t>www.egeotraces.org</a:t>
            </a:r>
            <a:r>
              <a:rPr lang="en-US" sz="1400" dirty="0">
                <a:latin typeface="Arial"/>
                <a:cs typeface="Arial"/>
              </a:rPr>
              <a:t>/</a:t>
            </a:r>
          </a:p>
        </p:txBody>
      </p:sp>
      <p:pic>
        <p:nvPicPr>
          <p:cNvPr id="3" name="Picture 2" descr="Screen Shot 2017-03-21 at 2.35.19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9" b="2521"/>
          <a:stretch/>
        </p:blipFill>
        <p:spPr>
          <a:xfrm>
            <a:off x="1240118" y="2201582"/>
            <a:ext cx="7048860" cy="404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98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36427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>
                <a:solidFill>
                  <a:srgbClr val="0000FF"/>
                </a:solidFill>
                <a:latin typeface="Arial"/>
                <a:ea typeface="+mj-ea"/>
                <a:cs typeface="Arial"/>
              </a:rPr>
              <a:t>Sources of iron: sediment </a:t>
            </a:r>
            <a:r>
              <a:rPr lang="en-US" sz="3200" b="1" dirty="0" err="1" smtClean="0">
                <a:solidFill>
                  <a:srgbClr val="0000FF"/>
                </a:solidFill>
                <a:latin typeface="Arial"/>
                <a:ea typeface="+mj-ea"/>
                <a:cs typeface="Arial"/>
              </a:rPr>
              <a:t>resuspension</a:t>
            </a:r>
            <a:endParaRPr kumimoji="0" lang="en-US" sz="3200" b="1" i="1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43791"/>
          <a:stretch/>
        </p:blipFill>
        <p:spPr>
          <a:xfrm>
            <a:off x="0" y="1071124"/>
            <a:ext cx="8964706" cy="557484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34471" y="1071124"/>
            <a:ext cx="776941" cy="6172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039400" y="6550223"/>
            <a:ext cx="210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latin typeface="Arial"/>
                <a:cs typeface="Arial"/>
              </a:rPr>
              <a:t>Wang and </a:t>
            </a:r>
            <a:r>
              <a:rPr lang="en-US" sz="1400" dirty="0" err="1" smtClean="0">
                <a:latin typeface="Arial"/>
                <a:cs typeface="Arial"/>
              </a:rPr>
              <a:t>Andutta</a:t>
            </a:r>
            <a:r>
              <a:rPr lang="en-US" sz="1400" dirty="0" smtClean="0">
                <a:latin typeface="Arial"/>
                <a:cs typeface="Arial"/>
              </a:rPr>
              <a:t> 2013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2040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0120"/>
          <a:stretch/>
        </p:blipFill>
        <p:spPr>
          <a:xfrm>
            <a:off x="0" y="1071124"/>
            <a:ext cx="9144000" cy="552898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121848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>
                <a:solidFill>
                  <a:srgbClr val="0000FF"/>
                </a:solidFill>
                <a:latin typeface="Arial"/>
                <a:ea typeface="+mj-ea"/>
                <a:cs typeface="Arial"/>
              </a:rPr>
              <a:t>Sources of iron: sediment </a:t>
            </a:r>
            <a:r>
              <a:rPr lang="en-US" sz="3200" b="1" dirty="0" err="1" smtClean="0">
                <a:solidFill>
                  <a:srgbClr val="0000FF"/>
                </a:solidFill>
                <a:latin typeface="Arial"/>
                <a:ea typeface="+mj-ea"/>
                <a:cs typeface="Arial"/>
              </a:rPr>
              <a:t>resuspension</a:t>
            </a:r>
            <a:endParaRPr kumimoji="0" lang="en-US" sz="3200" b="1" i="1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0" y="1635919"/>
            <a:ext cx="4123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Arial"/>
                <a:cs typeface="Arial"/>
              </a:rPr>
              <a:t>Bathymetry</a:t>
            </a:r>
            <a:endParaRPr lang="en-US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86475" y="773455"/>
            <a:ext cx="6573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31859C"/>
                </a:solidFill>
                <a:latin typeface="Arial"/>
                <a:cs typeface="Arial"/>
              </a:rPr>
              <a:t>Iron supply highest near the continents</a:t>
            </a:r>
            <a:endParaRPr lang="en-US" sz="2400" dirty="0">
              <a:solidFill>
                <a:srgbClr val="31859C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5665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54784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Apparent oxygen utilization (AOU)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206" y="1106642"/>
            <a:ext cx="7809517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2600" b="1" dirty="0" smtClean="0">
                <a:latin typeface="Arial"/>
                <a:cs typeface="Arial"/>
              </a:rPr>
              <a:t>The O</a:t>
            </a:r>
            <a:r>
              <a:rPr lang="is-IS" sz="2600" b="1" baseline="-25000" dirty="0" smtClean="0">
                <a:latin typeface="Arial"/>
                <a:cs typeface="Arial"/>
              </a:rPr>
              <a:t>2</a:t>
            </a:r>
            <a:r>
              <a:rPr lang="is-IS" sz="2600" b="1" dirty="0" smtClean="0">
                <a:latin typeface="Arial"/>
                <a:cs typeface="Arial"/>
              </a:rPr>
              <a:t> distribution in the ocean is a result of:</a:t>
            </a:r>
          </a:p>
          <a:p>
            <a:pPr marL="514350" indent="-514350">
              <a:buAutoNum type="arabicPeriod"/>
            </a:pPr>
            <a:r>
              <a:rPr lang="en-US" sz="2400" dirty="0" smtClean="0">
                <a:latin typeface="Arial"/>
                <a:cs typeface="Arial"/>
              </a:rPr>
              <a:t>surface e</a:t>
            </a:r>
            <a:r>
              <a:rPr lang="is-IS" sz="2400" dirty="0" smtClean="0">
                <a:latin typeface="Arial"/>
                <a:cs typeface="Arial"/>
              </a:rPr>
              <a:t>quilibration with atmospheric O</a:t>
            </a:r>
            <a:r>
              <a:rPr lang="is-IS" sz="2400" baseline="-25000" dirty="0" smtClean="0">
                <a:latin typeface="Arial"/>
                <a:cs typeface="Arial"/>
              </a:rPr>
              <a:t>2</a:t>
            </a:r>
          </a:p>
          <a:p>
            <a:pPr marL="514350" indent="-514350">
              <a:buAutoNum type="arabicPeriod"/>
            </a:pPr>
            <a:r>
              <a:rPr lang="is-IS" sz="2400" dirty="0" smtClean="0">
                <a:solidFill>
                  <a:srgbClr val="31859C"/>
                </a:solidFill>
                <a:latin typeface="Arial"/>
                <a:cs typeface="Arial"/>
              </a:rPr>
              <a:t>biological production due to photosynthesis</a:t>
            </a:r>
          </a:p>
          <a:p>
            <a:pPr marL="514350" indent="-514350">
              <a:buAutoNum type="arabicPeriod"/>
            </a:pPr>
            <a:r>
              <a:rPr lang="is-IS" sz="2400" dirty="0" smtClean="0">
                <a:solidFill>
                  <a:srgbClr val="31859C"/>
                </a:solidFill>
                <a:latin typeface="Arial"/>
                <a:cs typeface="Arial"/>
              </a:rPr>
              <a:t>biological use of O</a:t>
            </a:r>
            <a:r>
              <a:rPr lang="is-IS" sz="2400" baseline="-25000" dirty="0" smtClean="0">
                <a:solidFill>
                  <a:srgbClr val="31859C"/>
                </a:solidFill>
                <a:latin typeface="Arial"/>
                <a:cs typeface="Arial"/>
              </a:rPr>
              <a:t>2</a:t>
            </a:r>
            <a:r>
              <a:rPr lang="is-IS" sz="2400" dirty="0" smtClean="0">
                <a:solidFill>
                  <a:srgbClr val="31859C"/>
                </a:solidFill>
                <a:latin typeface="Arial"/>
                <a:cs typeface="Arial"/>
              </a:rPr>
              <a:t> during respiration and remineralization</a:t>
            </a:r>
          </a:p>
          <a:p>
            <a:pPr marL="514350" indent="-514350">
              <a:buAutoNum type="arabicPeriod"/>
            </a:pPr>
            <a:r>
              <a:rPr lang="is-IS" sz="2400" dirty="0" smtClean="0">
                <a:latin typeface="Arial"/>
                <a:cs typeface="Arial"/>
              </a:rPr>
              <a:t>increase in deep water O</a:t>
            </a:r>
            <a:r>
              <a:rPr lang="is-IS" sz="2400" baseline="-25000" dirty="0" smtClean="0">
                <a:latin typeface="Arial"/>
                <a:cs typeface="Arial"/>
              </a:rPr>
              <a:t>2</a:t>
            </a:r>
            <a:r>
              <a:rPr lang="is-IS" sz="2400" dirty="0" smtClean="0">
                <a:latin typeface="Arial"/>
                <a:cs typeface="Arial"/>
              </a:rPr>
              <a:t> due to sinking of cold, O</a:t>
            </a:r>
            <a:r>
              <a:rPr lang="is-IS" sz="2400" baseline="-25000" dirty="0" smtClean="0">
                <a:latin typeface="Arial"/>
                <a:cs typeface="Arial"/>
              </a:rPr>
              <a:t>2</a:t>
            </a:r>
            <a:r>
              <a:rPr lang="is-IS" sz="2400" dirty="0" smtClean="0">
                <a:latin typeface="Arial"/>
                <a:cs typeface="Arial"/>
              </a:rPr>
              <a:t>-rich waters</a:t>
            </a:r>
          </a:p>
          <a:p>
            <a:pPr marL="514350" indent="-514350">
              <a:buAutoNum type="arabicPeriod"/>
            </a:pPr>
            <a:endParaRPr lang="is-IS" sz="2400" dirty="0">
              <a:latin typeface="Arial"/>
              <a:cs typeface="Arial"/>
            </a:endParaRPr>
          </a:p>
          <a:p>
            <a:r>
              <a:rPr lang="is-IS" sz="2400" dirty="0" smtClean="0">
                <a:solidFill>
                  <a:schemeClr val="bg1"/>
                </a:solidFill>
                <a:latin typeface="Arial"/>
                <a:cs typeface="Arial"/>
              </a:rPr>
              <a:t>To more easily interpret the physical and biological effects on O</a:t>
            </a:r>
            <a:r>
              <a:rPr lang="is-IS" sz="2400" baseline="-25000" dirty="0" smtClean="0">
                <a:solidFill>
                  <a:schemeClr val="bg1"/>
                </a:solidFill>
                <a:latin typeface="Arial"/>
                <a:cs typeface="Arial"/>
              </a:rPr>
              <a:t>2</a:t>
            </a:r>
            <a:r>
              <a:rPr lang="is-IS" sz="2400" dirty="0" smtClean="0">
                <a:solidFill>
                  <a:schemeClr val="bg1"/>
                </a:solidFill>
                <a:latin typeface="Arial"/>
                <a:cs typeface="Arial"/>
              </a:rPr>
              <a:t>, we consider the amount that is utilized rather than the total O</a:t>
            </a:r>
            <a:r>
              <a:rPr lang="is-IS" sz="2400" baseline="-25000" dirty="0" smtClean="0">
                <a:solidFill>
                  <a:schemeClr val="bg1"/>
                </a:solidFill>
                <a:latin typeface="Arial"/>
                <a:cs typeface="Arial"/>
              </a:rPr>
              <a:t>2</a:t>
            </a:r>
            <a:r>
              <a:rPr lang="is-IS" sz="2400" dirty="0" smtClean="0">
                <a:solidFill>
                  <a:schemeClr val="bg1"/>
                </a:solidFill>
                <a:latin typeface="Arial"/>
                <a:cs typeface="Arial"/>
              </a:rPr>
              <a:t> concentration:</a:t>
            </a:r>
          </a:p>
          <a:p>
            <a:endParaRPr lang="is-IS" sz="1000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is-IS" sz="2400" b="1" dirty="0" smtClean="0">
                <a:solidFill>
                  <a:schemeClr val="bg1"/>
                </a:solidFill>
                <a:latin typeface="Arial"/>
                <a:cs typeface="Arial"/>
              </a:rPr>
              <a:t>AOU </a:t>
            </a:r>
            <a:r>
              <a:rPr lang="is-IS" sz="2400" dirty="0" smtClean="0">
                <a:solidFill>
                  <a:schemeClr val="bg1"/>
                </a:solidFill>
                <a:latin typeface="Arial"/>
                <a:cs typeface="Arial"/>
              </a:rPr>
              <a:t>(μmol/L)</a:t>
            </a:r>
            <a:r>
              <a:rPr lang="is-IS" sz="2400" b="1" dirty="0" smtClean="0">
                <a:solidFill>
                  <a:schemeClr val="bg1"/>
                </a:solidFill>
                <a:latin typeface="Arial"/>
                <a:cs typeface="Arial"/>
              </a:rPr>
              <a:t> = [O</a:t>
            </a:r>
            <a:r>
              <a:rPr lang="is-IS" sz="2400" b="1" baseline="-25000" dirty="0" smtClean="0">
                <a:solidFill>
                  <a:schemeClr val="bg1"/>
                </a:solidFill>
                <a:latin typeface="Arial"/>
                <a:cs typeface="Arial"/>
              </a:rPr>
              <a:t>2</a:t>
            </a:r>
            <a:r>
              <a:rPr lang="is-IS" sz="2400" b="1" dirty="0" smtClean="0">
                <a:solidFill>
                  <a:schemeClr val="bg1"/>
                </a:solidFill>
                <a:latin typeface="Arial"/>
                <a:cs typeface="Arial"/>
              </a:rPr>
              <a:t>]</a:t>
            </a:r>
            <a:r>
              <a:rPr lang="is-IS" sz="2400" b="1" baseline="-25000" dirty="0" smtClean="0">
                <a:solidFill>
                  <a:schemeClr val="bg1"/>
                </a:solidFill>
                <a:latin typeface="Arial"/>
                <a:cs typeface="Arial"/>
              </a:rPr>
              <a:t>calc</a:t>
            </a:r>
            <a:r>
              <a:rPr lang="is-IS" sz="2400" b="1" dirty="0" smtClean="0">
                <a:solidFill>
                  <a:schemeClr val="bg1"/>
                </a:solidFill>
                <a:latin typeface="Arial"/>
                <a:cs typeface="Arial"/>
              </a:rPr>
              <a:t> – [O</a:t>
            </a:r>
            <a:r>
              <a:rPr lang="is-IS" sz="2400" b="1" baseline="-25000" dirty="0" smtClean="0">
                <a:solidFill>
                  <a:schemeClr val="bg1"/>
                </a:solidFill>
                <a:latin typeface="Arial"/>
                <a:cs typeface="Arial"/>
              </a:rPr>
              <a:t>2</a:t>
            </a:r>
            <a:r>
              <a:rPr lang="is-IS" sz="2400" b="1" dirty="0" smtClean="0">
                <a:solidFill>
                  <a:schemeClr val="bg1"/>
                </a:solidFill>
                <a:latin typeface="Arial"/>
                <a:cs typeface="Arial"/>
              </a:rPr>
              <a:t>]</a:t>
            </a:r>
            <a:r>
              <a:rPr lang="is-IS" sz="2400" b="1" baseline="-25000" dirty="0" smtClean="0">
                <a:solidFill>
                  <a:schemeClr val="bg1"/>
                </a:solidFill>
                <a:latin typeface="Arial"/>
                <a:cs typeface="Arial"/>
              </a:rPr>
              <a:t>meas</a:t>
            </a:r>
            <a:r>
              <a:rPr lang="is-IS" sz="2400" b="1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</a:p>
          <a:p>
            <a:pPr algn="ctr"/>
            <a:endParaRPr lang="is-IS" sz="2400" b="1" dirty="0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is-IS" sz="2400" i="1" dirty="0" smtClean="0">
                <a:solidFill>
                  <a:schemeClr val="bg1"/>
                </a:solidFill>
                <a:latin typeface="Arial"/>
                <a:cs typeface="Arial"/>
              </a:rPr>
              <a:t>[O</a:t>
            </a:r>
            <a:r>
              <a:rPr lang="is-IS" sz="2400" i="1" baseline="-25000" dirty="0" smtClean="0">
                <a:solidFill>
                  <a:schemeClr val="bg1"/>
                </a:solidFill>
                <a:latin typeface="Arial"/>
                <a:cs typeface="Arial"/>
              </a:rPr>
              <a:t>2</a:t>
            </a:r>
            <a:r>
              <a:rPr lang="is-IS" sz="2400" i="1" dirty="0" smtClean="0">
                <a:solidFill>
                  <a:schemeClr val="bg1"/>
                </a:solidFill>
                <a:latin typeface="Arial"/>
                <a:cs typeface="Arial"/>
              </a:rPr>
              <a:t>]</a:t>
            </a:r>
            <a:r>
              <a:rPr lang="is-IS" sz="2400" i="1" baseline="-25000" dirty="0" smtClean="0">
                <a:solidFill>
                  <a:schemeClr val="bg1"/>
                </a:solidFill>
                <a:latin typeface="Arial"/>
                <a:cs typeface="Arial"/>
              </a:rPr>
              <a:t>calc</a:t>
            </a:r>
            <a:r>
              <a:rPr lang="is-IS" sz="2400" i="1" dirty="0" smtClean="0">
                <a:solidFill>
                  <a:schemeClr val="bg1"/>
                </a:solidFill>
                <a:latin typeface="Arial"/>
                <a:cs typeface="Arial"/>
              </a:rPr>
              <a:t> = predicted [O</a:t>
            </a:r>
            <a:r>
              <a:rPr lang="is-IS" sz="2400" i="1" baseline="-25000" dirty="0" smtClean="0">
                <a:solidFill>
                  <a:schemeClr val="bg1"/>
                </a:solidFill>
                <a:latin typeface="Arial"/>
                <a:cs typeface="Arial"/>
              </a:rPr>
              <a:t>2</a:t>
            </a:r>
            <a:r>
              <a:rPr lang="is-IS" sz="2400" i="1" dirty="0" smtClean="0">
                <a:solidFill>
                  <a:schemeClr val="bg1"/>
                </a:solidFill>
                <a:latin typeface="Arial"/>
                <a:cs typeface="Arial"/>
              </a:rPr>
              <a:t>] at given temperature and salinity </a:t>
            </a:r>
            <a:endParaRPr lang="is-IS" sz="2400" i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7935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521"/>
          <a:stretch/>
        </p:blipFill>
        <p:spPr>
          <a:xfrm>
            <a:off x="0" y="1987175"/>
            <a:ext cx="6046505" cy="353243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236427"/>
            <a:ext cx="9144000" cy="1466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>
                <a:solidFill>
                  <a:srgbClr val="0000FF"/>
                </a:solidFill>
                <a:latin typeface="Arial"/>
                <a:ea typeface="+mj-ea"/>
                <a:cs typeface="Arial"/>
              </a:rPr>
              <a:t>Sources of iron: hydrothermal</a:t>
            </a:r>
            <a:endParaRPr kumimoji="0" lang="en-US" sz="3200" b="1" i="1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5940" r="4038"/>
          <a:stretch/>
        </p:blipFill>
        <p:spPr>
          <a:xfrm>
            <a:off x="6046505" y="403411"/>
            <a:ext cx="3097494" cy="615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91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75419"/>
          <a:stretch/>
        </p:blipFill>
        <p:spPr>
          <a:xfrm>
            <a:off x="293569" y="3740773"/>
            <a:ext cx="8799978" cy="29678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587" y="646960"/>
            <a:ext cx="6843059" cy="326642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9294" y="3785596"/>
            <a:ext cx="418353" cy="33816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>
                <a:solidFill>
                  <a:srgbClr val="0000FF"/>
                </a:solidFill>
                <a:latin typeface="Arial"/>
                <a:ea typeface="+mj-ea"/>
                <a:cs typeface="Arial"/>
              </a:rPr>
              <a:t>Sources of iron: hydrothermal</a:t>
            </a:r>
            <a:endParaRPr kumimoji="0" lang="en-US" sz="3200" b="1" i="1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12085" y="6550223"/>
            <a:ext cx="1631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 smtClean="0">
                <a:latin typeface="Arial"/>
                <a:cs typeface="Arial"/>
              </a:rPr>
              <a:t>Resing</a:t>
            </a:r>
            <a:r>
              <a:rPr lang="en-US" sz="1400" dirty="0" smtClean="0">
                <a:latin typeface="Arial"/>
                <a:cs typeface="Arial"/>
              </a:rPr>
              <a:t> et al. 2015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8600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1479923"/>
            <a:ext cx="7493000" cy="5003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5500" y="1479923"/>
            <a:ext cx="7493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400" dirty="0" smtClean="0">
                <a:solidFill>
                  <a:srgbClr val="FFFFFF"/>
                </a:solidFill>
                <a:latin typeface="Arial"/>
                <a:cs typeface="Arial"/>
              </a:rPr>
              <a:t>Atmospheric iron trapped in ice</a:t>
            </a:r>
          </a:p>
          <a:p>
            <a:pPr marL="342900" indent="-342900">
              <a:buAutoNum type="arabicParenR"/>
            </a:pPr>
            <a:r>
              <a:rPr lang="en-US" sz="2400" dirty="0" smtClean="0">
                <a:solidFill>
                  <a:srgbClr val="FFFFFF"/>
                </a:solidFill>
                <a:latin typeface="Arial"/>
                <a:cs typeface="Arial"/>
              </a:rPr>
              <a:t>Iron particles scraped from bedrock by moving ice</a:t>
            </a:r>
          </a:p>
          <a:p>
            <a:pPr marL="342900" indent="-342900">
              <a:buAutoNum type="arabicParenR"/>
            </a:pP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>
                <a:solidFill>
                  <a:srgbClr val="0000FF"/>
                </a:solidFill>
                <a:latin typeface="Arial"/>
                <a:ea typeface="+mj-ea"/>
                <a:cs typeface="Arial"/>
              </a:rPr>
              <a:t>Sources of iron: ice</a:t>
            </a:r>
            <a:endParaRPr kumimoji="0" lang="en-US" sz="3200" b="1" i="1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3422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133" b="52070"/>
          <a:stretch/>
        </p:blipFill>
        <p:spPr>
          <a:xfrm>
            <a:off x="254944" y="2187387"/>
            <a:ext cx="4444528" cy="32093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275" t="53115"/>
          <a:stretch/>
        </p:blipFill>
        <p:spPr>
          <a:xfrm>
            <a:off x="4800600" y="2187387"/>
            <a:ext cx="4343400" cy="321534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87212" y="1998152"/>
            <a:ext cx="495630" cy="54213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45865" y="1764500"/>
            <a:ext cx="4553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/>
                <a:cs typeface="Arial"/>
              </a:rPr>
              <a:t>Seawater</a:t>
            </a:r>
            <a:r>
              <a:rPr lang="en-US" sz="2000" dirty="0" smtClean="0">
                <a:latin typeface="Arial"/>
                <a:cs typeface="Arial"/>
              </a:rPr>
              <a:t> iron concentrations (spring)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00600" y="1764500"/>
            <a:ext cx="4553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Iron concentrations in </a:t>
            </a:r>
            <a:r>
              <a:rPr lang="en-US" sz="2000" b="1" dirty="0" smtClean="0">
                <a:latin typeface="Arial"/>
                <a:cs typeface="Arial"/>
              </a:rPr>
              <a:t>ice</a:t>
            </a:r>
            <a:r>
              <a:rPr lang="en-US" sz="2000" dirty="0" smtClean="0">
                <a:latin typeface="Arial"/>
                <a:cs typeface="Arial"/>
              </a:rPr>
              <a:t> (spring)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08604" y="6550223"/>
            <a:ext cx="15353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latin typeface="Arial"/>
                <a:cs typeface="Arial"/>
              </a:rPr>
              <a:t>Wang et al. 2014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0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>
                <a:solidFill>
                  <a:srgbClr val="0000FF"/>
                </a:solidFill>
                <a:latin typeface="Arial"/>
                <a:ea typeface="+mj-ea"/>
                <a:cs typeface="Arial"/>
              </a:rPr>
              <a:t>Sources of iron: ice</a:t>
            </a:r>
            <a:endParaRPr kumimoji="0" lang="en-US" sz="3200" b="1" i="1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2" name="Oval 1"/>
          <p:cNvSpPr/>
          <p:nvPr/>
        </p:nvSpPr>
        <p:spPr>
          <a:xfrm>
            <a:off x="3647574" y="2187387"/>
            <a:ext cx="611112" cy="495659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249632" y="2196936"/>
            <a:ext cx="611112" cy="352900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26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862" t="5813" r="49347"/>
          <a:stretch/>
        </p:blipFill>
        <p:spPr>
          <a:xfrm>
            <a:off x="59765" y="1509059"/>
            <a:ext cx="4004236" cy="40789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11294" y="1374588"/>
            <a:ext cx="298824" cy="28388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4869" t="5813"/>
          <a:stretch/>
        </p:blipFill>
        <p:spPr>
          <a:xfrm>
            <a:off x="4064000" y="1509059"/>
            <a:ext cx="4126753" cy="40789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9850" r="7049"/>
          <a:stretch/>
        </p:blipFill>
        <p:spPr>
          <a:xfrm>
            <a:off x="8130989" y="1658471"/>
            <a:ext cx="804731" cy="36045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8823" y="5588017"/>
            <a:ext cx="38249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/>
                <a:cs typeface="Arial"/>
              </a:rPr>
              <a:t>Autumn</a:t>
            </a:r>
            <a:r>
              <a:rPr lang="en-US" sz="2000" dirty="0" smtClean="0">
                <a:latin typeface="Arial"/>
                <a:cs typeface="Arial"/>
              </a:rPr>
              <a:t>: iron is removed from seawater by ice formation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54735" y="5588017"/>
            <a:ext cx="31893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/>
                <a:cs typeface="Arial"/>
              </a:rPr>
              <a:t>Spring</a:t>
            </a:r>
            <a:r>
              <a:rPr lang="en-US" sz="2000" dirty="0" smtClean="0">
                <a:latin typeface="Arial"/>
                <a:cs typeface="Arial"/>
              </a:rPr>
              <a:t>: Iron is released to seawater during ice melt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08604" y="6550223"/>
            <a:ext cx="15353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latin typeface="Arial"/>
                <a:cs typeface="Arial"/>
              </a:rPr>
              <a:t>Wang et al. 2014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0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>
                <a:solidFill>
                  <a:srgbClr val="0000FF"/>
                </a:solidFill>
                <a:latin typeface="Arial"/>
                <a:ea typeface="+mj-ea"/>
                <a:cs typeface="Arial"/>
              </a:rPr>
              <a:t>Sources of iron: ice</a:t>
            </a:r>
            <a:endParaRPr kumimoji="0" lang="en-US" sz="3200" b="1" i="1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81266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/>
                <a:cs typeface="Arial"/>
              </a:rPr>
              <a:t>Iron fluxes: </a:t>
            </a:r>
            <a:r>
              <a:rPr lang="en-US" sz="2000" b="1" dirty="0" smtClean="0">
                <a:solidFill>
                  <a:srgbClr val="0000FF"/>
                </a:solidFill>
                <a:latin typeface="Arial"/>
                <a:cs typeface="Arial"/>
              </a:rPr>
              <a:t>blue </a:t>
            </a:r>
            <a:r>
              <a:rPr lang="en-US" sz="2000" dirty="0" smtClean="0">
                <a:solidFill>
                  <a:srgbClr val="0000FF"/>
                </a:solidFill>
                <a:latin typeface="Arial"/>
                <a:cs typeface="Arial"/>
              </a:rPr>
              <a:t>– from seawater to ice</a:t>
            </a:r>
            <a:r>
              <a:rPr lang="en-US" sz="2000" dirty="0" smtClean="0">
                <a:latin typeface="Arial"/>
                <a:cs typeface="Arial"/>
              </a:rPr>
              <a:t>; </a:t>
            </a:r>
            <a:r>
              <a:rPr lang="en-US" sz="2000" b="1" dirty="0" smtClean="0">
                <a:solidFill>
                  <a:srgbClr val="FF0000"/>
                </a:solidFill>
                <a:latin typeface="Arial"/>
                <a:cs typeface="Arial"/>
              </a:rPr>
              <a:t>red 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– from ice to seawater</a:t>
            </a:r>
            <a:endParaRPr lang="en-US" sz="2000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7673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059" y="1058815"/>
            <a:ext cx="7690893" cy="510663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224118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>
                <a:solidFill>
                  <a:srgbClr val="0000FF"/>
                </a:solidFill>
                <a:latin typeface="Arial"/>
                <a:ea typeface="+mj-ea"/>
                <a:cs typeface="Arial"/>
              </a:rPr>
              <a:t>Sources of iron: ice</a:t>
            </a:r>
            <a:endParaRPr kumimoji="0" lang="en-US" sz="3200" b="1" i="1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6023303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Arial"/>
                <a:ea typeface="+mj-ea"/>
                <a:cs typeface="Arial"/>
              </a:rPr>
              <a:t>Ice-edge phytoplankton bloom</a:t>
            </a:r>
            <a:endParaRPr kumimoji="0" lang="en-US" sz="2800" i="1" u="none" strike="noStrike" kern="1200" cap="none" spc="0" normalizeH="0" baseline="-25000" noProof="0" dirty="0">
              <a:ln>
                <a:noFill/>
              </a:ln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6829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20" y="844478"/>
            <a:ext cx="7261783" cy="6013521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0" y="-2631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Natural iron fertilization experiment</a:t>
            </a:r>
            <a:endParaRPr lang="en-US" sz="3200" b="1" i="1" baseline="-250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524785" y="6550223"/>
            <a:ext cx="1631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latin typeface="Arial"/>
                <a:cs typeface="Arial"/>
              </a:rPr>
              <a:t>Pollard et al. 2009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783308" y="1038378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atin typeface="Arial"/>
                <a:ea typeface="+mj-ea"/>
                <a:cs typeface="Arial"/>
              </a:rPr>
              <a:t>Crozet plateau</a:t>
            </a:r>
            <a:endParaRPr kumimoji="0" lang="en-US" b="1" i="1" u="none" strike="noStrike" kern="1200" cap="none" spc="0" normalizeH="0" baseline="-25000" noProof="0" dirty="0">
              <a:ln>
                <a:noFill/>
              </a:ln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2130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6394"/>
            <a:ext cx="9144000" cy="4241357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-2631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Natural iron fertilization experiment</a:t>
            </a:r>
            <a:endParaRPr lang="en-US" sz="3200" b="1" i="1" baseline="-250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24785" y="6550223"/>
            <a:ext cx="1631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latin typeface="Arial"/>
                <a:cs typeface="Arial"/>
              </a:rPr>
              <a:t>Pollard et al. 2009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74320" y="2599991"/>
            <a:ext cx="1606560" cy="3117760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735232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Arial"/>
                <a:ea typeface="+mj-ea"/>
                <a:cs typeface="Arial"/>
              </a:rPr>
              <a:t>Addition of </a:t>
            </a:r>
            <a:r>
              <a:rPr lang="en-US" sz="2800" b="1" dirty="0" smtClean="0">
                <a:latin typeface="Arial"/>
                <a:ea typeface="+mj-ea"/>
                <a:cs typeface="Arial"/>
              </a:rPr>
              <a:t>iron</a:t>
            </a:r>
            <a:r>
              <a:rPr lang="en-US" sz="2800" dirty="0" smtClean="0">
                <a:latin typeface="Arial"/>
                <a:ea typeface="+mj-ea"/>
                <a:cs typeface="Arial"/>
              </a:rPr>
              <a:t> strengthens the SO </a:t>
            </a:r>
            <a:r>
              <a:rPr lang="en-US" sz="2800" b="1" dirty="0" smtClean="0">
                <a:latin typeface="Arial"/>
                <a:ea typeface="+mj-ea"/>
                <a:cs typeface="Arial"/>
              </a:rPr>
              <a:t>biological pump</a:t>
            </a:r>
            <a:endParaRPr kumimoji="0" lang="en-US" sz="2800" b="1" i="1" u="none" strike="noStrike" kern="1200" cap="none" spc="0" normalizeH="0" baseline="-25000" noProof="0" dirty="0">
              <a:ln>
                <a:noFill/>
              </a:ln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4392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54784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Apparent oxygen utilization (AOU)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206" y="1106642"/>
            <a:ext cx="7809517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2600" b="1" dirty="0" smtClean="0">
                <a:latin typeface="Arial"/>
                <a:cs typeface="Arial"/>
              </a:rPr>
              <a:t>The O</a:t>
            </a:r>
            <a:r>
              <a:rPr lang="is-IS" sz="2600" b="1" baseline="-25000" dirty="0" smtClean="0">
                <a:latin typeface="Arial"/>
                <a:cs typeface="Arial"/>
              </a:rPr>
              <a:t>2</a:t>
            </a:r>
            <a:r>
              <a:rPr lang="is-IS" sz="2600" b="1" dirty="0" smtClean="0">
                <a:latin typeface="Arial"/>
                <a:cs typeface="Arial"/>
              </a:rPr>
              <a:t> distribution in the ocean is a result of:</a:t>
            </a:r>
          </a:p>
          <a:p>
            <a:pPr marL="514350" indent="-514350">
              <a:buAutoNum type="arabicPeriod"/>
            </a:pPr>
            <a:r>
              <a:rPr lang="en-US" sz="2400" dirty="0" smtClean="0">
                <a:latin typeface="Arial"/>
                <a:cs typeface="Arial"/>
              </a:rPr>
              <a:t>surface e</a:t>
            </a:r>
            <a:r>
              <a:rPr lang="is-IS" sz="2400" dirty="0" smtClean="0">
                <a:latin typeface="Arial"/>
                <a:cs typeface="Arial"/>
              </a:rPr>
              <a:t>quilibration with atmospheric O</a:t>
            </a:r>
            <a:r>
              <a:rPr lang="is-IS" sz="2400" baseline="-25000" dirty="0" smtClean="0">
                <a:latin typeface="Arial"/>
                <a:cs typeface="Arial"/>
              </a:rPr>
              <a:t>2</a:t>
            </a:r>
          </a:p>
          <a:p>
            <a:pPr marL="514350" indent="-514350">
              <a:buAutoNum type="arabicPeriod"/>
            </a:pPr>
            <a:r>
              <a:rPr lang="is-IS" sz="2400" dirty="0" smtClean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biological production due to photosynthesis</a:t>
            </a:r>
          </a:p>
          <a:p>
            <a:pPr marL="514350" indent="-514350">
              <a:buAutoNum type="arabicPeriod"/>
            </a:pPr>
            <a:r>
              <a:rPr lang="is-IS" sz="2400" dirty="0" smtClean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biological use of O</a:t>
            </a:r>
            <a:r>
              <a:rPr lang="is-IS" sz="2400" baseline="-25000" dirty="0" smtClean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2</a:t>
            </a:r>
            <a:r>
              <a:rPr lang="is-IS" sz="2400" dirty="0" smtClean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 during respiration and remineralization</a:t>
            </a:r>
          </a:p>
          <a:p>
            <a:pPr marL="514350" indent="-514350">
              <a:buAutoNum type="arabicPeriod"/>
            </a:pPr>
            <a:r>
              <a:rPr lang="is-IS" sz="2400" dirty="0" smtClean="0">
                <a:latin typeface="Arial"/>
                <a:cs typeface="Arial"/>
              </a:rPr>
              <a:t>increase in deep water O</a:t>
            </a:r>
            <a:r>
              <a:rPr lang="is-IS" sz="2400" baseline="-25000" dirty="0" smtClean="0">
                <a:latin typeface="Arial"/>
                <a:cs typeface="Arial"/>
              </a:rPr>
              <a:t>2</a:t>
            </a:r>
            <a:r>
              <a:rPr lang="is-IS" sz="2400" dirty="0" smtClean="0">
                <a:latin typeface="Arial"/>
                <a:cs typeface="Arial"/>
              </a:rPr>
              <a:t> due to sinking of cold, O</a:t>
            </a:r>
            <a:r>
              <a:rPr lang="is-IS" sz="2400" baseline="-25000" dirty="0" smtClean="0">
                <a:latin typeface="Arial"/>
                <a:cs typeface="Arial"/>
              </a:rPr>
              <a:t>2</a:t>
            </a:r>
            <a:r>
              <a:rPr lang="is-IS" sz="2400" dirty="0" smtClean="0">
                <a:latin typeface="Arial"/>
                <a:cs typeface="Arial"/>
              </a:rPr>
              <a:t>-rich waters</a:t>
            </a:r>
          </a:p>
          <a:p>
            <a:pPr marL="514350" indent="-514350">
              <a:buAutoNum type="arabicPeriod"/>
            </a:pPr>
            <a:endParaRPr lang="is-IS" sz="2400" dirty="0">
              <a:latin typeface="Arial"/>
              <a:cs typeface="Arial"/>
            </a:endParaRPr>
          </a:p>
          <a:p>
            <a:r>
              <a:rPr lang="is-IS" sz="2400" dirty="0" smtClean="0">
                <a:latin typeface="Arial"/>
                <a:cs typeface="Arial"/>
              </a:rPr>
              <a:t>To more easily interpret the physical and biological effects on O</a:t>
            </a:r>
            <a:r>
              <a:rPr lang="is-IS" sz="2400" baseline="-25000" dirty="0" smtClean="0">
                <a:latin typeface="Arial"/>
                <a:cs typeface="Arial"/>
              </a:rPr>
              <a:t>2</a:t>
            </a:r>
            <a:r>
              <a:rPr lang="is-IS" sz="2400" dirty="0" smtClean="0">
                <a:latin typeface="Arial"/>
                <a:cs typeface="Arial"/>
              </a:rPr>
              <a:t>, we consider the amount that is utilized rather than the total O</a:t>
            </a:r>
            <a:r>
              <a:rPr lang="is-IS" sz="2400" baseline="-25000" dirty="0" smtClean="0">
                <a:latin typeface="Arial"/>
                <a:cs typeface="Arial"/>
              </a:rPr>
              <a:t>2</a:t>
            </a:r>
            <a:r>
              <a:rPr lang="is-IS" sz="2400" dirty="0" smtClean="0">
                <a:latin typeface="Arial"/>
                <a:cs typeface="Arial"/>
              </a:rPr>
              <a:t> concentration:</a:t>
            </a:r>
          </a:p>
          <a:p>
            <a:endParaRPr lang="is-IS" sz="1000" dirty="0">
              <a:latin typeface="Arial"/>
              <a:cs typeface="Arial"/>
            </a:endParaRPr>
          </a:p>
          <a:p>
            <a:pPr algn="ctr"/>
            <a:r>
              <a:rPr lang="is-IS" sz="2400" b="1" dirty="0" smtClean="0">
                <a:solidFill>
                  <a:srgbClr val="31859C"/>
                </a:solidFill>
                <a:latin typeface="Arial"/>
                <a:cs typeface="Arial"/>
              </a:rPr>
              <a:t>AOU </a:t>
            </a:r>
            <a:r>
              <a:rPr lang="is-IS" sz="2400" dirty="0" smtClean="0">
                <a:solidFill>
                  <a:srgbClr val="31859C"/>
                </a:solidFill>
                <a:latin typeface="Arial"/>
                <a:cs typeface="Arial"/>
              </a:rPr>
              <a:t>(μmol/L)</a:t>
            </a:r>
            <a:r>
              <a:rPr lang="is-IS" sz="2400" b="1" dirty="0" smtClean="0">
                <a:solidFill>
                  <a:srgbClr val="31859C"/>
                </a:solidFill>
                <a:latin typeface="Arial"/>
                <a:cs typeface="Arial"/>
              </a:rPr>
              <a:t> = [O</a:t>
            </a:r>
            <a:r>
              <a:rPr lang="is-IS" sz="2400" b="1" baseline="-25000" dirty="0" smtClean="0">
                <a:solidFill>
                  <a:srgbClr val="31859C"/>
                </a:solidFill>
                <a:latin typeface="Arial"/>
                <a:cs typeface="Arial"/>
              </a:rPr>
              <a:t>2</a:t>
            </a:r>
            <a:r>
              <a:rPr lang="is-IS" sz="2400" b="1" dirty="0" smtClean="0">
                <a:solidFill>
                  <a:srgbClr val="31859C"/>
                </a:solidFill>
                <a:latin typeface="Arial"/>
                <a:cs typeface="Arial"/>
              </a:rPr>
              <a:t>]</a:t>
            </a:r>
            <a:r>
              <a:rPr lang="is-IS" sz="2400" b="1" baseline="-25000" dirty="0" smtClean="0">
                <a:solidFill>
                  <a:srgbClr val="31859C"/>
                </a:solidFill>
                <a:latin typeface="Arial"/>
                <a:cs typeface="Arial"/>
              </a:rPr>
              <a:t>sat</a:t>
            </a:r>
            <a:r>
              <a:rPr lang="is-IS" sz="2400" b="1" dirty="0" smtClean="0">
                <a:solidFill>
                  <a:srgbClr val="31859C"/>
                </a:solidFill>
                <a:latin typeface="Arial"/>
                <a:cs typeface="Arial"/>
              </a:rPr>
              <a:t> – [O</a:t>
            </a:r>
            <a:r>
              <a:rPr lang="is-IS" sz="2400" b="1" baseline="-25000" dirty="0" smtClean="0">
                <a:solidFill>
                  <a:srgbClr val="31859C"/>
                </a:solidFill>
                <a:latin typeface="Arial"/>
                <a:cs typeface="Arial"/>
              </a:rPr>
              <a:t>2</a:t>
            </a:r>
            <a:r>
              <a:rPr lang="is-IS" sz="2400" b="1" dirty="0" smtClean="0">
                <a:solidFill>
                  <a:srgbClr val="31859C"/>
                </a:solidFill>
                <a:latin typeface="Arial"/>
                <a:cs typeface="Arial"/>
              </a:rPr>
              <a:t>]</a:t>
            </a:r>
            <a:r>
              <a:rPr lang="is-IS" sz="2400" b="1" baseline="-25000" dirty="0" smtClean="0">
                <a:solidFill>
                  <a:srgbClr val="31859C"/>
                </a:solidFill>
                <a:latin typeface="Arial"/>
                <a:cs typeface="Arial"/>
              </a:rPr>
              <a:t>meas</a:t>
            </a:r>
            <a:r>
              <a:rPr lang="is-IS" sz="2400" b="1" dirty="0" smtClean="0">
                <a:solidFill>
                  <a:srgbClr val="31859C"/>
                </a:solidFill>
                <a:latin typeface="Arial"/>
                <a:cs typeface="Arial"/>
              </a:rPr>
              <a:t> </a:t>
            </a:r>
          </a:p>
          <a:p>
            <a:pPr algn="ctr"/>
            <a:endParaRPr lang="is-IS" sz="2400" b="1" dirty="0">
              <a:latin typeface="Arial"/>
              <a:cs typeface="Arial"/>
            </a:endParaRPr>
          </a:p>
          <a:p>
            <a:r>
              <a:rPr lang="is-IS" sz="2400" i="1" dirty="0" smtClean="0">
                <a:latin typeface="Arial"/>
                <a:cs typeface="Arial"/>
              </a:rPr>
              <a:t>[O</a:t>
            </a:r>
            <a:r>
              <a:rPr lang="is-IS" sz="2400" i="1" baseline="-25000" dirty="0" smtClean="0">
                <a:latin typeface="Arial"/>
                <a:cs typeface="Arial"/>
              </a:rPr>
              <a:t>2</a:t>
            </a:r>
            <a:r>
              <a:rPr lang="is-IS" sz="2400" i="1" dirty="0" smtClean="0">
                <a:latin typeface="Arial"/>
                <a:cs typeface="Arial"/>
              </a:rPr>
              <a:t>]</a:t>
            </a:r>
            <a:r>
              <a:rPr lang="is-IS" sz="2400" i="1" baseline="-25000" dirty="0" smtClean="0">
                <a:latin typeface="Arial"/>
                <a:cs typeface="Arial"/>
              </a:rPr>
              <a:t>sat</a:t>
            </a:r>
            <a:r>
              <a:rPr lang="is-IS" sz="2400" i="1" dirty="0" smtClean="0">
                <a:latin typeface="Arial"/>
                <a:cs typeface="Arial"/>
              </a:rPr>
              <a:t> = predicted [O</a:t>
            </a:r>
            <a:r>
              <a:rPr lang="is-IS" sz="2400" i="1" baseline="-25000" dirty="0" smtClean="0">
                <a:latin typeface="Arial"/>
                <a:cs typeface="Arial"/>
              </a:rPr>
              <a:t>2</a:t>
            </a:r>
            <a:r>
              <a:rPr lang="is-IS" sz="2400" i="1" dirty="0" smtClean="0">
                <a:latin typeface="Arial"/>
                <a:cs typeface="Arial"/>
              </a:rPr>
              <a:t>] at given temperature and salinity </a:t>
            </a:r>
            <a:endParaRPr lang="is-IS" sz="2400" i="1" dirty="0"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152896" y="5297426"/>
            <a:ext cx="5018261" cy="557624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910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6260"/>
            <a:ext cx="9144000" cy="630174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15725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AOU at 1000 m</a:t>
            </a:r>
          </a:p>
        </p:txBody>
      </p:sp>
    </p:spTree>
    <p:extLst>
      <p:ext uri="{BB962C8B-B14F-4D97-AF65-F5344CB8AC3E}">
        <p14:creationId xmlns:p14="http://schemas.microsoft.com/office/powerpoint/2010/main" val="2322412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19" t="51474" r="2704"/>
          <a:stretch/>
        </p:blipFill>
        <p:spPr>
          <a:xfrm>
            <a:off x="0" y="1896973"/>
            <a:ext cx="9144000" cy="320326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304900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 b="1" dirty="0" smtClean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Pacific Ocean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254784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Apparent oxygen utilization (AOU)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31219" y="1241807"/>
            <a:ext cx="36231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latin typeface="Arial"/>
                <a:cs typeface="Arial"/>
              </a:rPr>
              <a:t>AOU</a:t>
            </a:r>
          </a:p>
          <a:p>
            <a:pPr algn="r"/>
            <a:r>
              <a:rPr lang="en-US" sz="2000" dirty="0" err="1" smtClean="0">
                <a:latin typeface="Arial"/>
                <a:cs typeface="Arial"/>
              </a:rPr>
              <a:t>μmol</a:t>
            </a:r>
            <a:r>
              <a:rPr lang="en-US" sz="2000" dirty="0" smtClean="0">
                <a:latin typeface="Arial"/>
                <a:cs typeface="Arial"/>
              </a:rPr>
              <a:t>/kg</a:t>
            </a:r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9193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926846" y="698099"/>
            <a:ext cx="7397584" cy="5622274"/>
            <a:chOff x="926846" y="955514"/>
            <a:chExt cx="7397584" cy="5622274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8481" y="955514"/>
              <a:ext cx="7225949" cy="5622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926846" y="3209124"/>
              <a:ext cx="497749" cy="20250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744132" y="986514"/>
              <a:ext cx="3795265" cy="47846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780046" y="3833205"/>
              <a:ext cx="1514557" cy="47846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186243" y="3935145"/>
              <a:ext cx="1514557" cy="47846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081545" y="3698095"/>
              <a:ext cx="662587" cy="47846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818520" y="3704312"/>
              <a:ext cx="1046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Arial"/>
                  <a:cs typeface="Arial"/>
                </a:rPr>
                <a:t>AOU</a:t>
              </a:r>
              <a:endParaRPr lang="en-US" sz="2400" b="1" dirty="0">
                <a:latin typeface="Arial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072318" y="4087664"/>
              <a:ext cx="26603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Arial"/>
                  <a:cs typeface="Arial"/>
                </a:rPr>
                <a:t>Particulate organic carbon</a:t>
              </a:r>
              <a:endParaRPr lang="en-US" sz="2400" b="1" dirty="0">
                <a:latin typeface="Arial"/>
                <a:cs typeface="Arial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0" y="6119336"/>
            <a:ext cx="91440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s-IS" sz="2400" dirty="0" smtClean="0">
                <a:solidFill>
                  <a:srgbClr val="0000FF"/>
                </a:solidFill>
                <a:latin typeface="Arial"/>
                <a:cs typeface="Arial"/>
              </a:rPr>
              <a:t>Remineralization: </a:t>
            </a:r>
            <a:r>
              <a:rPr lang="is-IS" sz="2400" b="1" dirty="0" smtClean="0">
                <a:solidFill>
                  <a:srgbClr val="0000FF"/>
                </a:solidFill>
                <a:latin typeface="Arial"/>
                <a:cs typeface="Arial"/>
              </a:rPr>
              <a:t>AOU:C</a:t>
            </a:r>
            <a:r>
              <a:rPr lang="is-IS" sz="2400" b="1" baseline="-25000" dirty="0" smtClean="0">
                <a:solidFill>
                  <a:srgbClr val="0000FF"/>
                </a:solidFill>
                <a:latin typeface="Arial"/>
                <a:cs typeface="Arial"/>
              </a:rPr>
              <a:t>org</a:t>
            </a:r>
            <a:r>
              <a:rPr lang="is-IS" sz="2400" b="1" dirty="0" smtClean="0">
                <a:solidFill>
                  <a:srgbClr val="0000FF"/>
                </a:solidFill>
                <a:latin typeface="Arial"/>
                <a:cs typeface="Arial"/>
              </a:rPr>
              <a:t>:N:P ≈ 150:106:16:1</a:t>
            </a:r>
          </a:p>
          <a:p>
            <a:pPr algn="ctr"/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254784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Apparent oxygen utilization (AOU)</a:t>
            </a:r>
          </a:p>
        </p:txBody>
      </p:sp>
    </p:spTree>
    <p:extLst>
      <p:ext uri="{BB962C8B-B14F-4D97-AF65-F5344CB8AC3E}">
        <p14:creationId xmlns:p14="http://schemas.microsoft.com/office/powerpoint/2010/main" val="4017939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713" t="3708" r="5104" b="3658"/>
          <a:stretch/>
        </p:blipFill>
        <p:spPr>
          <a:xfrm>
            <a:off x="1022238" y="1089481"/>
            <a:ext cx="6520642" cy="574122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254784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Apparent oxygen utilization (AOU)</a:t>
            </a:r>
          </a:p>
        </p:txBody>
      </p:sp>
    </p:spTree>
    <p:extLst>
      <p:ext uri="{BB962C8B-B14F-4D97-AF65-F5344CB8AC3E}">
        <p14:creationId xmlns:p14="http://schemas.microsoft.com/office/powerpoint/2010/main" val="1069047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-1100"/>
          <a:stretch/>
        </p:blipFill>
        <p:spPr>
          <a:xfrm>
            <a:off x="0" y="1397001"/>
            <a:ext cx="9144000" cy="486414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30250" y="1093278"/>
            <a:ext cx="7641167" cy="3693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94216" y="1125027"/>
            <a:ext cx="4089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/>
                <a:cs typeface="Arial"/>
              </a:rPr>
              <a:t>Northern</a:t>
            </a:r>
            <a:r>
              <a:rPr lang="en-US" dirty="0" smtClean="0">
                <a:latin typeface="Arial"/>
                <a:cs typeface="Arial"/>
              </a:rPr>
              <a:t> hemisphere summer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36015" y="1125027"/>
            <a:ext cx="4089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/>
                <a:cs typeface="Arial"/>
              </a:rPr>
              <a:t>Southern</a:t>
            </a:r>
            <a:r>
              <a:rPr lang="en-US" dirty="0" smtClean="0">
                <a:latin typeface="Arial"/>
                <a:cs typeface="Arial"/>
              </a:rPr>
              <a:t> hemisphere summer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4216" y="3520623"/>
            <a:ext cx="3418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Arial"/>
                <a:cs typeface="Arial"/>
              </a:rPr>
              <a:t>Chlorophyll-a</a:t>
            </a:r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 (mg/m</a:t>
            </a:r>
            <a:r>
              <a:rPr lang="en-US" sz="1200" baseline="30000" dirty="0" smtClean="0">
                <a:solidFill>
                  <a:schemeClr val="bg1"/>
                </a:solidFill>
                <a:latin typeface="Arial"/>
                <a:cs typeface="Arial"/>
              </a:rPr>
              <a:t>3</a:t>
            </a:r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sz="1200" baseline="30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77097" y="5935789"/>
            <a:ext cx="21769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[NO</a:t>
            </a:r>
            <a:r>
              <a:rPr lang="en-US" sz="1200" baseline="-25000" dirty="0" smtClean="0">
                <a:solidFill>
                  <a:schemeClr val="bg1"/>
                </a:solidFill>
                <a:latin typeface="Arial"/>
                <a:cs typeface="Arial"/>
              </a:rPr>
              <a:t>3</a:t>
            </a:r>
            <a:r>
              <a:rPr lang="en-US" sz="1200" baseline="30000" dirty="0" smtClean="0">
                <a:solidFill>
                  <a:schemeClr val="bg1"/>
                </a:solidFill>
                <a:latin typeface="Arial"/>
                <a:cs typeface="Arial"/>
              </a:rPr>
              <a:t>-</a:t>
            </a:r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] (</a:t>
            </a:r>
            <a:r>
              <a:rPr lang="en-US" sz="1200" dirty="0" err="1" smtClean="0">
                <a:solidFill>
                  <a:schemeClr val="bg1"/>
                </a:solidFill>
                <a:latin typeface="Arial"/>
                <a:cs typeface="Arial"/>
              </a:rPr>
              <a:t>μM</a:t>
            </a:r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sz="1200" baseline="30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94449" y="3520623"/>
            <a:ext cx="3418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Arial"/>
                <a:cs typeface="Arial"/>
              </a:rPr>
              <a:t>Chlorophyll-a</a:t>
            </a:r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 (mg/m</a:t>
            </a:r>
            <a:r>
              <a:rPr lang="en-US" sz="1200" baseline="30000" dirty="0" smtClean="0">
                <a:solidFill>
                  <a:schemeClr val="bg1"/>
                </a:solidFill>
                <a:latin typeface="Arial"/>
                <a:cs typeface="Arial"/>
              </a:rPr>
              <a:t>3</a:t>
            </a:r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sz="1200" baseline="30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97161" y="5935789"/>
            <a:ext cx="21769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[NO</a:t>
            </a:r>
            <a:r>
              <a:rPr lang="en-US" sz="1200" baseline="-25000" dirty="0" smtClean="0">
                <a:solidFill>
                  <a:schemeClr val="bg1"/>
                </a:solidFill>
                <a:latin typeface="Arial"/>
                <a:cs typeface="Arial"/>
              </a:rPr>
              <a:t>3</a:t>
            </a:r>
            <a:r>
              <a:rPr lang="en-US" sz="1200" baseline="30000" dirty="0" smtClean="0">
                <a:solidFill>
                  <a:schemeClr val="bg1"/>
                </a:solidFill>
                <a:latin typeface="Arial"/>
                <a:cs typeface="Arial"/>
              </a:rPr>
              <a:t>-</a:t>
            </a:r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] (</a:t>
            </a:r>
            <a:r>
              <a:rPr lang="en-US" sz="1200" dirty="0" err="1" smtClean="0">
                <a:solidFill>
                  <a:schemeClr val="bg1"/>
                </a:solidFill>
                <a:latin typeface="Arial"/>
                <a:cs typeface="Arial"/>
              </a:rPr>
              <a:t>μM</a:t>
            </a:r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sz="1200" baseline="30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37833" y="6551387"/>
            <a:ext cx="7006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 smtClean="0">
                <a:latin typeface="Arial"/>
                <a:cs typeface="Arial"/>
              </a:rPr>
              <a:t>oceancolor.gsfc.nasa.gov</a:t>
            </a:r>
            <a:r>
              <a:rPr lang="en-US" sz="1400" dirty="0" smtClean="0">
                <a:latin typeface="Arial"/>
                <a:cs typeface="Arial"/>
              </a:rPr>
              <a:t>; </a:t>
            </a:r>
            <a:r>
              <a:rPr lang="en-US" sz="1400" dirty="0" err="1" smtClean="0">
                <a:latin typeface="Arial"/>
                <a:cs typeface="Arial"/>
              </a:rPr>
              <a:t>www.nodc.noaa.gov</a:t>
            </a:r>
            <a:r>
              <a:rPr lang="en-US" sz="1400" dirty="0" smtClean="0">
                <a:latin typeface="Arial"/>
                <a:cs typeface="Arial"/>
              </a:rPr>
              <a:t>; </a:t>
            </a:r>
            <a:r>
              <a:rPr lang="en-US" sz="1400" dirty="0" err="1" smtClean="0">
                <a:latin typeface="Arial"/>
                <a:cs typeface="Arial"/>
              </a:rPr>
              <a:t>Sigman</a:t>
            </a:r>
            <a:r>
              <a:rPr lang="en-US" sz="1400" dirty="0" smtClean="0">
                <a:latin typeface="Arial"/>
                <a:cs typeface="Arial"/>
              </a:rPr>
              <a:t> and </a:t>
            </a:r>
            <a:r>
              <a:rPr lang="en-US" sz="1400" dirty="0" err="1" smtClean="0">
                <a:latin typeface="Arial"/>
                <a:cs typeface="Arial"/>
              </a:rPr>
              <a:t>Hain</a:t>
            </a:r>
            <a:r>
              <a:rPr lang="en-US" sz="1400" dirty="0" smtClean="0">
                <a:latin typeface="Arial"/>
                <a:cs typeface="Arial"/>
              </a:rPr>
              <a:t>, 2012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35986" y="433623"/>
            <a:ext cx="9179985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00FF"/>
                </a:solidFill>
                <a:latin typeface="Arial"/>
                <a:cs typeface="Arial"/>
              </a:rPr>
              <a:t>What controls the observed distribution of productivity?</a:t>
            </a:r>
            <a:endParaRPr lang="en-US" sz="2800" baseline="30000" dirty="0">
              <a:solidFill>
                <a:srgbClr val="0000FF"/>
              </a:solidFill>
              <a:latin typeface="Arial"/>
              <a:cs typeface="Arial"/>
            </a:endParaRPr>
          </a:p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endParaRPr lang="en-US" sz="3200" b="1" baseline="-25000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247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2320</TotalTime>
  <Words>988</Words>
  <Application>Microsoft Macintosh PowerPoint</Application>
  <PresentationFormat>On-screen Show (4:3)</PresentationFormat>
  <Paragraphs>164</Paragraphs>
  <Slides>37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NO3- (annual maximum)</vt:lpstr>
      <vt:lpstr>NO3- (annual maximum)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Nutrient limitation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Cape Town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Fawcett</dc:creator>
  <cp:lastModifiedBy>Sarah Fawcett</cp:lastModifiedBy>
  <cp:revision>74</cp:revision>
  <dcterms:created xsi:type="dcterms:W3CDTF">2017-05-29T18:42:39Z</dcterms:created>
  <dcterms:modified xsi:type="dcterms:W3CDTF">2017-06-04T13:21:59Z</dcterms:modified>
</cp:coreProperties>
</file>